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4AB34-968F-41E7-8D0D-925B0DAEE2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C2845E8-5E8F-4FB0-BCD9-D4781F8FA9B5}">
      <dgm:prSet/>
      <dgm:spPr/>
      <dgm:t>
        <a:bodyPr/>
        <a:lstStyle/>
        <a:p>
          <a:pPr>
            <a:lnSpc>
              <a:spcPct val="100000"/>
            </a:lnSpc>
          </a:pPr>
          <a:r>
            <a:rPr lang="en-US" dirty="0">
              <a:solidFill>
                <a:schemeClr val="bg1"/>
              </a:solidFill>
            </a:rPr>
            <a:t>Horace did so both in his creative work and in his critical writing. Thus, there is a close correspondence between what he practices and what he preaches or as pope puts it. His percepts teach but what his works inspire. His criticism therefore generally follows the ancient classical line and often merely consists of direct transcripts from Aristotle.</a:t>
          </a:r>
        </a:p>
      </dgm:t>
    </dgm:pt>
    <dgm:pt modelId="{37851E79-FCF8-422A-A99E-F70B0E6106B5}" type="parTrans" cxnId="{2B02A9B8-6F20-421C-BF77-DA32EAAD96B1}">
      <dgm:prSet/>
      <dgm:spPr/>
      <dgm:t>
        <a:bodyPr/>
        <a:lstStyle/>
        <a:p>
          <a:endParaRPr lang="en-US"/>
        </a:p>
      </dgm:t>
    </dgm:pt>
    <dgm:pt modelId="{8B546B63-E5B8-4EE1-A4D7-AEACA5756684}" type="sibTrans" cxnId="{2B02A9B8-6F20-421C-BF77-DA32EAAD96B1}">
      <dgm:prSet/>
      <dgm:spPr/>
      <dgm:t>
        <a:bodyPr/>
        <a:lstStyle/>
        <a:p>
          <a:endParaRPr lang="en-US"/>
        </a:p>
      </dgm:t>
    </dgm:pt>
    <dgm:pt modelId="{91CC1391-D441-44B9-9B44-1F36044715E0}">
      <dgm:prSet/>
      <dgm:spPr/>
      <dgm:t>
        <a:bodyPr/>
        <a:lstStyle/>
        <a:p>
          <a:pPr>
            <a:lnSpc>
              <a:spcPct val="100000"/>
            </a:lnSpc>
          </a:pPr>
          <a:r>
            <a:rPr lang="en-US" dirty="0">
              <a:solidFill>
                <a:schemeClr val="bg1"/>
              </a:solidFill>
            </a:rPr>
            <a:t>Horace was the admirer of the Greek models so he advises the future writer to devote attention to the Greek models. He says: </a:t>
          </a:r>
          <a:r>
            <a:rPr lang="en-US" b="1" i="1" dirty="0">
              <a:solidFill>
                <a:schemeClr val="bg1"/>
              </a:solidFill>
            </a:rPr>
            <a:t>“You, my friends stuffy the great originals of Greece, dream of them by night and ponder them by day”</a:t>
          </a:r>
          <a:r>
            <a:rPr lang="en-US" dirty="0">
              <a:solidFill>
                <a:schemeClr val="bg1"/>
              </a:solidFill>
            </a:rPr>
            <a:t>. In this way as Horace aptly puts it the conquered Greece conquered her roman emperor.</a:t>
          </a:r>
        </a:p>
      </dgm:t>
    </dgm:pt>
    <dgm:pt modelId="{B1871F4E-5B42-45C2-B295-57C024647924}" type="parTrans" cxnId="{4A6FD1DD-BF6E-4940-894F-CD5ADD897CB2}">
      <dgm:prSet/>
      <dgm:spPr/>
      <dgm:t>
        <a:bodyPr/>
        <a:lstStyle/>
        <a:p>
          <a:endParaRPr lang="en-US"/>
        </a:p>
      </dgm:t>
    </dgm:pt>
    <dgm:pt modelId="{E04B1E35-9389-453C-B053-8936858928A2}" type="sibTrans" cxnId="{4A6FD1DD-BF6E-4940-894F-CD5ADD897CB2}">
      <dgm:prSet/>
      <dgm:spPr/>
      <dgm:t>
        <a:bodyPr/>
        <a:lstStyle/>
        <a:p>
          <a:endParaRPr lang="en-US"/>
        </a:p>
      </dgm:t>
    </dgm:pt>
    <dgm:pt modelId="{893862A7-E887-4A5E-8FCF-7BE400A58400}" type="pres">
      <dgm:prSet presAssocID="{D6D4AB34-968F-41E7-8D0D-925B0DAEE21D}" presName="root" presStyleCnt="0">
        <dgm:presLayoutVars>
          <dgm:dir/>
          <dgm:resizeHandles val="exact"/>
        </dgm:presLayoutVars>
      </dgm:prSet>
      <dgm:spPr/>
    </dgm:pt>
    <dgm:pt modelId="{969CE931-81CF-4D50-9302-D7CCD6541B1E}" type="pres">
      <dgm:prSet presAssocID="{BC2845E8-5E8F-4FB0-BCD9-D4781F8FA9B5}" presName="compNode" presStyleCnt="0"/>
      <dgm:spPr/>
    </dgm:pt>
    <dgm:pt modelId="{8FEB9293-76A3-4542-BF24-E2A61599327F}" type="pres">
      <dgm:prSet presAssocID="{BC2845E8-5E8F-4FB0-BCD9-D4781F8FA9B5}" presName="bgRect" presStyleLbl="bgShp" presStyleIdx="0" presStyleCnt="2"/>
      <dgm:spPr/>
    </dgm:pt>
    <dgm:pt modelId="{CC9FBE70-6C0B-4B92-A9A5-2F1A985392B4}" type="pres">
      <dgm:prSet presAssocID="{BC2845E8-5E8F-4FB0-BCD9-D4781F8FA9B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157F2A38-D296-4A63-8568-1F5FB441129F}" type="pres">
      <dgm:prSet presAssocID="{BC2845E8-5E8F-4FB0-BCD9-D4781F8FA9B5}" presName="spaceRect" presStyleCnt="0"/>
      <dgm:spPr/>
    </dgm:pt>
    <dgm:pt modelId="{2BEEA3D0-DE90-4487-9A7C-03184CD31C89}" type="pres">
      <dgm:prSet presAssocID="{BC2845E8-5E8F-4FB0-BCD9-D4781F8FA9B5}" presName="parTx" presStyleLbl="revTx" presStyleIdx="0" presStyleCnt="2">
        <dgm:presLayoutVars>
          <dgm:chMax val="0"/>
          <dgm:chPref val="0"/>
        </dgm:presLayoutVars>
      </dgm:prSet>
      <dgm:spPr/>
    </dgm:pt>
    <dgm:pt modelId="{C957E22E-D5AF-41AB-99D5-F634375493E0}" type="pres">
      <dgm:prSet presAssocID="{8B546B63-E5B8-4EE1-A4D7-AEACA5756684}" presName="sibTrans" presStyleCnt="0"/>
      <dgm:spPr/>
    </dgm:pt>
    <dgm:pt modelId="{5B77A6C7-2560-4F89-B495-6521929B7036}" type="pres">
      <dgm:prSet presAssocID="{91CC1391-D441-44B9-9B44-1F36044715E0}" presName="compNode" presStyleCnt="0"/>
      <dgm:spPr/>
    </dgm:pt>
    <dgm:pt modelId="{6AE18C8E-F699-4A92-ADA7-66890B5482B5}" type="pres">
      <dgm:prSet presAssocID="{91CC1391-D441-44B9-9B44-1F36044715E0}" presName="bgRect" presStyleLbl="bgShp" presStyleIdx="1" presStyleCnt="2"/>
      <dgm:spPr/>
    </dgm:pt>
    <dgm:pt modelId="{5EA8E379-9FA3-4171-8CE0-C118876058DA}" type="pres">
      <dgm:prSet presAssocID="{91CC1391-D441-44B9-9B44-1F36044715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ss clef"/>
        </a:ext>
      </dgm:extLst>
    </dgm:pt>
    <dgm:pt modelId="{612B78B5-14CC-4331-902E-BE7E93EA0A33}" type="pres">
      <dgm:prSet presAssocID="{91CC1391-D441-44B9-9B44-1F36044715E0}" presName="spaceRect" presStyleCnt="0"/>
      <dgm:spPr/>
    </dgm:pt>
    <dgm:pt modelId="{7855C687-F980-41FD-805C-C868CCF4AF0B}" type="pres">
      <dgm:prSet presAssocID="{91CC1391-D441-44B9-9B44-1F36044715E0}" presName="parTx" presStyleLbl="revTx" presStyleIdx="1" presStyleCnt="2">
        <dgm:presLayoutVars>
          <dgm:chMax val="0"/>
          <dgm:chPref val="0"/>
        </dgm:presLayoutVars>
      </dgm:prSet>
      <dgm:spPr/>
    </dgm:pt>
  </dgm:ptLst>
  <dgm:cxnLst>
    <dgm:cxn modelId="{6F36180D-F0A4-4F9B-A822-67E295BB4E6A}" type="presOf" srcId="{D6D4AB34-968F-41E7-8D0D-925B0DAEE21D}" destId="{893862A7-E887-4A5E-8FCF-7BE400A58400}" srcOrd="0" destOrd="0" presId="urn:microsoft.com/office/officeart/2018/2/layout/IconVerticalSolidList"/>
    <dgm:cxn modelId="{C5A9B260-24E8-4E90-855B-474B6860D08C}" type="presOf" srcId="{91CC1391-D441-44B9-9B44-1F36044715E0}" destId="{7855C687-F980-41FD-805C-C868CCF4AF0B}" srcOrd="0" destOrd="0" presId="urn:microsoft.com/office/officeart/2018/2/layout/IconVerticalSolidList"/>
    <dgm:cxn modelId="{3F012190-1D06-433B-94A9-70007BB02BCF}" type="presOf" srcId="{BC2845E8-5E8F-4FB0-BCD9-D4781F8FA9B5}" destId="{2BEEA3D0-DE90-4487-9A7C-03184CD31C89}" srcOrd="0" destOrd="0" presId="urn:microsoft.com/office/officeart/2018/2/layout/IconVerticalSolidList"/>
    <dgm:cxn modelId="{2B02A9B8-6F20-421C-BF77-DA32EAAD96B1}" srcId="{D6D4AB34-968F-41E7-8D0D-925B0DAEE21D}" destId="{BC2845E8-5E8F-4FB0-BCD9-D4781F8FA9B5}" srcOrd="0" destOrd="0" parTransId="{37851E79-FCF8-422A-A99E-F70B0E6106B5}" sibTransId="{8B546B63-E5B8-4EE1-A4D7-AEACA5756684}"/>
    <dgm:cxn modelId="{4A6FD1DD-BF6E-4940-894F-CD5ADD897CB2}" srcId="{D6D4AB34-968F-41E7-8D0D-925B0DAEE21D}" destId="{91CC1391-D441-44B9-9B44-1F36044715E0}" srcOrd="1" destOrd="0" parTransId="{B1871F4E-5B42-45C2-B295-57C024647924}" sibTransId="{E04B1E35-9389-453C-B053-8936858928A2}"/>
    <dgm:cxn modelId="{AEE35F20-58D6-4B64-BA27-5E6002E5F50B}" type="presParOf" srcId="{893862A7-E887-4A5E-8FCF-7BE400A58400}" destId="{969CE931-81CF-4D50-9302-D7CCD6541B1E}" srcOrd="0" destOrd="0" presId="urn:microsoft.com/office/officeart/2018/2/layout/IconVerticalSolidList"/>
    <dgm:cxn modelId="{CDAFC409-0B66-40BD-878E-C79824A5B3A4}" type="presParOf" srcId="{969CE931-81CF-4D50-9302-D7CCD6541B1E}" destId="{8FEB9293-76A3-4542-BF24-E2A61599327F}" srcOrd="0" destOrd="0" presId="urn:microsoft.com/office/officeart/2018/2/layout/IconVerticalSolidList"/>
    <dgm:cxn modelId="{9308E5AC-EF8D-4929-BC95-9478FD871D39}" type="presParOf" srcId="{969CE931-81CF-4D50-9302-D7CCD6541B1E}" destId="{CC9FBE70-6C0B-4B92-A9A5-2F1A985392B4}" srcOrd="1" destOrd="0" presId="urn:microsoft.com/office/officeart/2018/2/layout/IconVerticalSolidList"/>
    <dgm:cxn modelId="{7E8F1A77-4B59-4E72-84A8-060101E2F44D}" type="presParOf" srcId="{969CE931-81CF-4D50-9302-D7CCD6541B1E}" destId="{157F2A38-D296-4A63-8568-1F5FB441129F}" srcOrd="2" destOrd="0" presId="urn:microsoft.com/office/officeart/2018/2/layout/IconVerticalSolidList"/>
    <dgm:cxn modelId="{A2ADC82E-F108-4BB8-BDDE-A054E3FB4682}" type="presParOf" srcId="{969CE931-81CF-4D50-9302-D7CCD6541B1E}" destId="{2BEEA3D0-DE90-4487-9A7C-03184CD31C89}" srcOrd="3" destOrd="0" presId="urn:microsoft.com/office/officeart/2018/2/layout/IconVerticalSolidList"/>
    <dgm:cxn modelId="{19CEB746-64D8-4CB0-9392-8AB151BAAE00}" type="presParOf" srcId="{893862A7-E887-4A5E-8FCF-7BE400A58400}" destId="{C957E22E-D5AF-41AB-99D5-F634375493E0}" srcOrd="1" destOrd="0" presId="urn:microsoft.com/office/officeart/2018/2/layout/IconVerticalSolidList"/>
    <dgm:cxn modelId="{4A310DAC-6FD3-4DA6-A014-F478D9C3C12A}" type="presParOf" srcId="{893862A7-E887-4A5E-8FCF-7BE400A58400}" destId="{5B77A6C7-2560-4F89-B495-6521929B7036}" srcOrd="2" destOrd="0" presId="urn:microsoft.com/office/officeart/2018/2/layout/IconVerticalSolidList"/>
    <dgm:cxn modelId="{64FC0B21-BAB2-45F7-8BB6-A8881BB5AA7C}" type="presParOf" srcId="{5B77A6C7-2560-4F89-B495-6521929B7036}" destId="{6AE18C8E-F699-4A92-ADA7-66890B5482B5}" srcOrd="0" destOrd="0" presId="urn:microsoft.com/office/officeart/2018/2/layout/IconVerticalSolidList"/>
    <dgm:cxn modelId="{75F50C39-C9B7-459B-B757-40A4DEC6DA8D}" type="presParOf" srcId="{5B77A6C7-2560-4F89-B495-6521929B7036}" destId="{5EA8E379-9FA3-4171-8CE0-C118876058DA}" srcOrd="1" destOrd="0" presId="urn:microsoft.com/office/officeart/2018/2/layout/IconVerticalSolidList"/>
    <dgm:cxn modelId="{3F84396A-3B7E-4336-833C-D6375BA809AE}" type="presParOf" srcId="{5B77A6C7-2560-4F89-B495-6521929B7036}" destId="{612B78B5-14CC-4331-902E-BE7E93EA0A33}" srcOrd="2" destOrd="0" presId="urn:microsoft.com/office/officeart/2018/2/layout/IconVerticalSolidList"/>
    <dgm:cxn modelId="{7C291017-62A4-4E30-B7AC-8374F6F25788}" type="presParOf" srcId="{5B77A6C7-2560-4F89-B495-6521929B7036}" destId="{7855C687-F980-41FD-805C-C868CCF4AF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C784D-A85C-404F-82F7-2545F121ECE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72F0DBF-5299-47A3-94A2-05BC2C7C85CF}">
      <dgm:prSet/>
      <dgm:spPr/>
      <dgm:t>
        <a:bodyPr/>
        <a:lstStyle/>
        <a:p>
          <a:r>
            <a:rPr lang="en-US"/>
            <a:t>According to Horace plot should be borrowed familiar material, preferably the known Greek legends. The author should show his skill or originality in the matter of treatment.</a:t>
          </a:r>
        </a:p>
      </dgm:t>
    </dgm:pt>
    <dgm:pt modelId="{2020AF20-1566-4E50-A512-89A06D8AD112}" type="parTrans" cxnId="{F23ACA20-FB1C-4BED-9A67-B4FAA252B880}">
      <dgm:prSet/>
      <dgm:spPr/>
      <dgm:t>
        <a:bodyPr/>
        <a:lstStyle/>
        <a:p>
          <a:endParaRPr lang="en-US"/>
        </a:p>
      </dgm:t>
    </dgm:pt>
    <dgm:pt modelId="{7AD9EEC3-AC1D-456E-8224-EC629138309F}" type="sibTrans" cxnId="{F23ACA20-FB1C-4BED-9A67-B4FAA252B880}">
      <dgm:prSet/>
      <dgm:spPr/>
      <dgm:t>
        <a:bodyPr/>
        <a:lstStyle/>
        <a:p>
          <a:endParaRPr lang="en-US"/>
        </a:p>
      </dgm:t>
    </dgm:pt>
    <dgm:pt modelId="{CB7F548C-FF30-4C8E-B9ED-CB5FA3C14D5F}">
      <dgm:prSet/>
      <dgm:spPr/>
      <dgm:t>
        <a:bodyPr/>
        <a:lstStyle/>
        <a:p>
          <a:r>
            <a:rPr lang="en-US"/>
            <a:t>If on untried new theme was to be chosen, it should be consistent from the beginning to the end. Only the relevant events of the story should be joined into an unbreakable union.</a:t>
          </a:r>
        </a:p>
      </dgm:t>
    </dgm:pt>
    <dgm:pt modelId="{A56E3206-92F9-4E12-A85E-3C015534C5A8}" type="parTrans" cxnId="{84F8E614-5249-448F-A622-43FD4E0E3434}">
      <dgm:prSet/>
      <dgm:spPr/>
      <dgm:t>
        <a:bodyPr/>
        <a:lstStyle/>
        <a:p>
          <a:endParaRPr lang="en-US"/>
        </a:p>
      </dgm:t>
    </dgm:pt>
    <dgm:pt modelId="{B87FCE61-8FCD-4F11-BB42-67A58954F5A6}" type="sibTrans" cxnId="{84F8E614-5249-448F-A622-43FD4E0E3434}">
      <dgm:prSet/>
      <dgm:spPr/>
      <dgm:t>
        <a:bodyPr/>
        <a:lstStyle/>
        <a:p>
          <a:endParaRPr lang="en-US"/>
        </a:p>
      </dgm:t>
    </dgm:pt>
    <dgm:pt modelId="{9347DF46-018A-4CD3-8BEA-B4B74F7B391B}">
      <dgm:prSet/>
      <dgm:spPr/>
      <dgm:t>
        <a:bodyPr/>
        <a:lstStyle/>
        <a:p>
          <a:r>
            <a:rPr lang="en-US"/>
            <a:t>Events repugnant to sight or difficult to believe should be reported epic wise rather than shown on the stage because what is heard is less shocking or incredible than what is seen for the same reason.</a:t>
          </a:r>
        </a:p>
      </dgm:t>
    </dgm:pt>
    <dgm:pt modelId="{4460F705-9BAA-4DE6-9319-D23E785777DE}" type="parTrans" cxnId="{134F0614-24A7-404B-9025-B0A55DD964F0}">
      <dgm:prSet/>
      <dgm:spPr/>
      <dgm:t>
        <a:bodyPr/>
        <a:lstStyle/>
        <a:p>
          <a:endParaRPr lang="en-US"/>
        </a:p>
      </dgm:t>
    </dgm:pt>
    <dgm:pt modelId="{A5B2E655-C398-4C0A-97BE-0E1BE160C337}" type="sibTrans" cxnId="{134F0614-24A7-404B-9025-B0A55DD964F0}">
      <dgm:prSet/>
      <dgm:spPr/>
      <dgm:t>
        <a:bodyPr/>
        <a:lstStyle/>
        <a:p>
          <a:endParaRPr lang="en-US"/>
        </a:p>
      </dgm:t>
    </dgm:pt>
    <dgm:pt modelId="{DEE104C4-70A1-4CD9-9853-08DD58DE92C7}">
      <dgm:prSet/>
      <dgm:spPr/>
      <dgm:t>
        <a:bodyPr/>
        <a:lstStyle/>
        <a:p>
          <a:r>
            <a:rPr lang="en-US"/>
            <a:t>As a tragedy constructed on the Greek model it should have chorus, it should from an integral part of the plot so as not disturbed unity of action.</a:t>
          </a:r>
        </a:p>
      </dgm:t>
    </dgm:pt>
    <dgm:pt modelId="{A547CC50-182B-4AEF-94C7-F95D3D597676}" type="parTrans" cxnId="{FDF9D0D1-7900-4716-B944-7551F53C1E0E}">
      <dgm:prSet/>
      <dgm:spPr/>
      <dgm:t>
        <a:bodyPr/>
        <a:lstStyle/>
        <a:p>
          <a:endParaRPr lang="en-US"/>
        </a:p>
      </dgm:t>
    </dgm:pt>
    <dgm:pt modelId="{111D93EA-0187-403B-817C-37066FF0554D}" type="sibTrans" cxnId="{FDF9D0D1-7900-4716-B944-7551F53C1E0E}">
      <dgm:prSet/>
      <dgm:spPr/>
      <dgm:t>
        <a:bodyPr/>
        <a:lstStyle/>
        <a:p>
          <a:endParaRPr lang="en-US"/>
        </a:p>
      </dgm:t>
    </dgm:pt>
    <dgm:pt modelId="{E8A19771-1DD1-469D-A314-C64B5A281C4E}" type="pres">
      <dgm:prSet presAssocID="{CF0C784D-A85C-404F-82F7-2545F121ECE5}" presName="linear" presStyleCnt="0">
        <dgm:presLayoutVars>
          <dgm:animLvl val="lvl"/>
          <dgm:resizeHandles val="exact"/>
        </dgm:presLayoutVars>
      </dgm:prSet>
      <dgm:spPr/>
    </dgm:pt>
    <dgm:pt modelId="{DF96F854-8DBC-42F0-9010-BC5269D3204C}" type="pres">
      <dgm:prSet presAssocID="{272F0DBF-5299-47A3-94A2-05BC2C7C85CF}" presName="parentText" presStyleLbl="node1" presStyleIdx="0" presStyleCnt="4">
        <dgm:presLayoutVars>
          <dgm:chMax val="0"/>
          <dgm:bulletEnabled val="1"/>
        </dgm:presLayoutVars>
      </dgm:prSet>
      <dgm:spPr/>
    </dgm:pt>
    <dgm:pt modelId="{E69E2674-6266-44BF-A3D5-594B510190FF}" type="pres">
      <dgm:prSet presAssocID="{7AD9EEC3-AC1D-456E-8224-EC629138309F}" presName="spacer" presStyleCnt="0"/>
      <dgm:spPr/>
    </dgm:pt>
    <dgm:pt modelId="{3C9320E8-4C1A-4205-B3B1-4387E056E04B}" type="pres">
      <dgm:prSet presAssocID="{CB7F548C-FF30-4C8E-B9ED-CB5FA3C14D5F}" presName="parentText" presStyleLbl="node1" presStyleIdx="1" presStyleCnt="4">
        <dgm:presLayoutVars>
          <dgm:chMax val="0"/>
          <dgm:bulletEnabled val="1"/>
        </dgm:presLayoutVars>
      </dgm:prSet>
      <dgm:spPr/>
    </dgm:pt>
    <dgm:pt modelId="{24EBAB23-6FBB-4413-9E51-40B31920F104}" type="pres">
      <dgm:prSet presAssocID="{B87FCE61-8FCD-4F11-BB42-67A58954F5A6}" presName="spacer" presStyleCnt="0"/>
      <dgm:spPr/>
    </dgm:pt>
    <dgm:pt modelId="{90B0B130-CC3C-4721-AEC3-91CDCDDE4403}" type="pres">
      <dgm:prSet presAssocID="{9347DF46-018A-4CD3-8BEA-B4B74F7B391B}" presName="parentText" presStyleLbl="node1" presStyleIdx="2" presStyleCnt="4">
        <dgm:presLayoutVars>
          <dgm:chMax val="0"/>
          <dgm:bulletEnabled val="1"/>
        </dgm:presLayoutVars>
      </dgm:prSet>
      <dgm:spPr/>
    </dgm:pt>
    <dgm:pt modelId="{6F5D6AE2-578B-45E0-9458-A6C9DF1D0A1B}" type="pres">
      <dgm:prSet presAssocID="{A5B2E655-C398-4C0A-97BE-0E1BE160C337}" presName="spacer" presStyleCnt="0"/>
      <dgm:spPr/>
    </dgm:pt>
    <dgm:pt modelId="{45F968AF-5C03-42D2-B3C9-2B4195F4787A}" type="pres">
      <dgm:prSet presAssocID="{DEE104C4-70A1-4CD9-9853-08DD58DE92C7}" presName="parentText" presStyleLbl="node1" presStyleIdx="3" presStyleCnt="4">
        <dgm:presLayoutVars>
          <dgm:chMax val="0"/>
          <dgm:bulletEnabled val="1"/>
        </dgm:presLayoutVars>
      </dgm:prSet>
      <dgm:spPr/>
    </dgm:pt>
  </dgm:ptLst>
  <dgm:cxnLst>
    <dgm:cxn modelId="{134F0614-24A7-404B-9025-B0A55DD964F0}" srcId="{CF0C784D-A85C-404F-82F7-2545F121ECE5}" destId="{9347DF46-018A-4CD3-8BEA-B4B74F7B391B}" srcOrd="2" destOrd="0" parTransId="{4460F705-9BAA-4DE6-9319-D23E785777DE}" sibTransId="{A5B2E655-C398-4C0A-97BE-0E1BE160C337}"/>
    <dgm:cxn modelId="{84F8E614-5249-448F-A622-43FD4E0E3434}" srcId="{CF0C784D-A85C-404F-82F7-2545F121ECE5}" destId="{CB7F548C-FF30-4C8E-B9ED-CB5FA3C14D5F}" srcOrd="1" destOrd="0" parTransId="{A56E3206-92F9-4E12-A85E-3C015534C5A8}" sibTransId="{B87FCE61-8FCD-4F11-BB42-67A58954F5A6}"/>
    <dgm:cxn modelId="{F23ACA20-FB1C-4BED-9A67-B4FAA252B880}" srcId="{CF0C784D-A85C-404F-82F7-2545F121ECE5}" destId="{272F0DBF-5299-47A3-94A2-05BC2C7C85CF}" srcOrd="0" destOrd="0" parTransId="{2020AF20-1566-4E50-A512-89A06D8AD112}" sibTransId="{7AD9EEC3-AC1D-456E-8224-EC629138309F}"/>
    <dgm:cxn modelId="{6744ED28-6427-4968-ACBD-7CF168E1387C}" type="presOf" srcId="{CB7F548C-FF30-4C8E-B9ED-CB5FA3C14D5F}" destId="{3C9320E8-4C1A-4205-B3B1-4387E056E04B}" srcOrd="0" destOrd="0" presId="urn:microsoft.com/office/officeart/2005/8/layout/vList2"/>
    <dgm:cxn modelId="{B82E8C36-FA74-46EB-A9A7-88FA11C45278}" type="presOf" srcId="{DEE104C4-70A1-4CD9-9853-08DD58DE92C7}" destId="{45F968AF-5C03-42D2-B3C9-2B4195F4787A}" srcOrd="0" destOrd="0" presId="urn:microsoft.com/office/officeart/2005/8/layout/vList2"/>
    <dgm:cxn modelId="{22710C4A-D434-4BA5-A40A-79BF8863D3FB}" type="presOf" srcId="{9347DF46-018A-4CD3-8BEA-B4B74F7B391B}" destId="{90B0B130-CC3C-4721-AEC3-91CDCDDE4403}" srcOrd="0" destOrd="0" presId="urn:microsoft.com/office/officeart/2005/8/layout/vList2"/>
    <dgm:cxn modelId="{B7B52672-61D2-4784-B55F-7C9B879F37C8}" type="presOf" srcId="{CF0C784D-A85C-404F-82F7-2545F121ECE5}" destId="{E8A19771-1DD1-469D-A314-C64B5A281C4E}" srcOrd="0" destOrd="0" presId="urn:microsoft.com/office/officeart/2005/8/layout/vList2"/>
    <dgm:cxn modelId="{6FCDB897-220E-431C-ABC1-7B371EBB513E}" type="presOf" srcId="{272F0DBF-5299-47A3-94A2-05BC2C7C85CF}" destId="{DF96F854-8DBC-42F0-9010-BC5269D3204C}" srcOrd="0" destOrd="0" presId="urn:microsoft.com/office/officeart/2005/8/layout/vList2"/>
    <dgm:cxn modelId="{FDF9D0D1-7900-4716-B944-7551F53C1E0E}" srcId="{CF0C784D-A85C-404F-82F7-2545F121ECE5}" destId="{DEE104C4-70A1-4CD9-9853-08DD58DE92C7}" srcOrd="3" destOrd="0" parTransId="{A547CC50-182B-4AEF-94C7-F95D3D597676}" sibTransId="{111D93EA-0187-403B-817C-37066FF0554D}"/>
    <dgm:cxn modelId="{31763FF2-9E5A-4536-B734-CCDEC9882AB7}" type="presParOf" srcId="{E8A19771-1DD1-469D-A314-C64B5A281C4E}" destId="{DF96F854-8DBC-42F0-9010-BC5269D3204C}" srcOrd="0" destOrd="0" presId="urn:microsoft.com/office/officeart/2005/8/layout/vList2"/>
    <dgm:cxn modelId="{EBAB327B-084A-4126-9B2E-7DED08BF5843}" type="presParOf" srcId="{E8A19771-1DD1-469D-A314-C64B5A281C4E}" destId="{E69E2674-6266-44BF-A3D5-594B510190FF}" srcOrd="1" destOrd="0" presId="urn:microsoft.com/office/officeart/2005/8/layout/vList2"/>
    <dgm:cxn modelId="{26516017-97C8-4932-A5E1-0D4FC3F6EDD2}" type="presParOf" srcId="{E8A19771-1DD1-469D-A314-C64B5A281C4E}" destId="{3C9320E8-4C1A-4205-B3B1-4387E056E04B}" srcOrd="2" destOrd="0" presId="urn:microsoft.com/office/officeart/2005/8/layout/vList2"/>
    <dgm:cxn modelId="{9CC9E262-F8FF-4843-BB17-CD1E0648907B}" type="presParOf" srcId="{E8A19771-1DD1-469D-A314-C64B5A281C4E}" destId="{24EBAB23-6FBB-4413-9E51-40B31920F104}" srcOrd="3" destOrd="0" presId="urn:microsoft.com/office/officeart/2005/8/layout/vList2"/>
    <dgm:cxn modelId="{DFE5B45E-9B44-4E51-A9AC-6401B842E181}" type="presParOf" srcId="{E8A19771-1DD1-469D-A314-C64B5A281C4E}" destId="{90B0B130-CC3C-4721-AEC3-91CDCDDE4403}" srcOrd="4" destOrd="0" presId="urn:microsoft.com/office/officeart/2005/8/layout/vList2"/>
    <dgm:cxn modelId="{02FFE0D2-BE40-42F6-AC87-CD35CA8EEC0D}" type="presParOf" srcId="{E8A19771-1DD1-469D-A314-C64B5A281C4E}" destId="{6F5D6AE2-578B-45E0-9458-A6C9DF1D0A1B}" srcOrd="5" destOrd="0" presId="urn:microsoft.com/office/officeart/2005/8/layout/vList2"/>
    <dgm:cxn modelId="{ED3D281E-676E-4688-AC94-572ABE3935D7}" type="presParOf" srcId="{E8A19771-1DD1-469D-A314-C64B5A281C4E}" destId="{45F968AF-5C03-42D2-B3C9-2B4195F478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B9293-76A3-4542-BF24-E2A61599327F}">
      <dsp:nvSpPr>
        <dsp:cNvPr id="0" name=""/>
        <dsp:cNvSpPr/>
      </dsp:nvSpPr>
      <dsp:spPr>
        <a:xfrm>
          <a:off x="0" y="625504"/>
          <a:ext cx="7675350" cy="1386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FBE70-6C0B-4B92-A9A5-2F1A985392B4}">
      <dsp:nvSpPr>
        <dsp:cNvPr id="0" name=""/>
        <dsp:cNvSpPr/>
      </dsp:nvSpPr>
      <dsp:spPr>
        <a:xfrm>
          <a:off x="419564" y="937577"/>
          <a:ext cx="762843" cy="762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EA3D0-DE90-4487-9A7C-03184CD31C89}">
      <dsp:nvSpPr>
        <dsp:cNvPr id="0" name=""/>
        <dsp:cNvSpPr/>
      </dsp:nvSpPr>
      <dsp:spPr>
        <a:xfrm>
          <a:off x="1601972" y="625504"/>
          <a:ext cx="6073377" cy="13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90" tIns="146790" rIns="146790" bIns="14679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Horace did so both in his creative work and in his critical writing. Thus, there is a close correspondence between what he practices and what he preaches or as pope puts it. His percepts teach but what his works inspire. His criticism therefore generally follows the ancient classical line and often merely consists of direct transcripts from Aristotle.</a:t>
          </a:r>
        </a:p>
      </dsp:txBody>
      <dsp:txXfrm>
        <a:off x="1601972" y="625504"/>
        <a:ext cx="6073377" cy="1386988"/>
      </dsp:txXfrm>
    </dsp:sp>
    <dsp:sp modelId="{6AE18C8E-F699-4A92-ADA7-66890B5482B5}">
      <dsp:nvSpPr>
        <dsp:cNvPr id="0" name=""/>
        <dsp:cNvSpPr/>
      </dsp:nvSpPr>
      <dsp:spPr>
        <a:xfrm>
          <a:off x="0" y="2338844"/>
          <a:ext cx="7675350" cy="1386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8E379-9FA3-4171-8CE0-C118876058DA}">
      <dsp:nvSpPr>
        <dsp:cNvPr id="0" name=""/>
        <dsp:cNvSpPr/>
      </dsp:nvSpPr>
      <dsp:spPr>
        <a:xfrm>
          <a:off x="419564" y="2650916"/>
          <a:ext cx="762843" cy="762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C687-F980-41FD-805C-C868CCF4AF0B}">
      <dsp:nvSpPr>
        <dsp:cNvPr id="0" name=""/>
        <dsp:cNvSpPr/>
      </dsp:nvSpPr>
      <dsp:spPr>
        <a:xfrm>
          <a:off x="1601972" y="2338844"/>
          <a:ext cx="6073377" cy="13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90" tIns="146790" rIns="146790" bIns="14679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Horace was the admirer of the Greek models so he advises the future writer to devote attention to the Greek models. He says: </a:t>
          </a:r>
          <a:r>
            <a:rPr lang="en-US" sz="1400" b="1" i="1" kern="1200" dirty="0">
              <a:solidFill>
                <a:schemeClr val="bg1"/>
              </a:solidFill>
            </a:rPr>
            <a:t>“You, my friends stuffy the great originals of Greece, dream of them by night and ponder them by day”</a:t>
          </a:r>
          <a:r>
            <a:rPr lang="en-US" sz="1400" kern="1200" dirty="0">
              <a:solidFill>
                <a:schemeClr val="bg1"/>
              </a:solidFill>
            </a:rPr>
            <a:t>. In this way as Horace aptly puts it the conquered Greece conquered her roman emperor.</a:t>
          </a:r>
        </a:p>
      </dsp:txBody>
      <dsp:txXfrm>
        <a:off x="1601972" y="2338844"/>
        <a:ext cx="6073377" cy="1386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F854-8DBC-42F0-9010-BC5269D3204C}">
      <dsp:nvSpPr>
        <dsp:cNvPr id="0" name=""/>
        <dsp:cNvSpPr/>
      </dsp:nvSpPr>
      <dsp:spPr>
        <a:xfrm>
          <a:off x="0" y="121361"/>
          <a:ext cx="5184184" cy="12846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According to Horace plot should be borrowed familiar material, preferably the known Greek legends. The author should show his skill or originality in the matter of treatment.</a:t>
          </a:r>
        </a:p>
      </dsp:txBody>
      <dsp:txXfrm>
        <a:off x="62712" y="184073"/>
        <a:ext cx="5058760" cy="1159235"/>
      </dsp:txXfrm>
    </dsp:sp>
    <dsp:sp modelId="{3C9320E8-4C1A-4205-B3B1-4387E056E04B}">
      <dsp:nvSpPr>
        <dsp:cNvPr id="0" name=""/>
        <dsp:cNvSpPr/>
      </dsp:nvSpPr>
      <dsp:spPr>
        <a:xfrm>
          <a:off x="0" y="1457861"/>
          <a:ext cx="5184184" cy="1284659"/>
        </a:xfrm>
        <a:prstGeom prst="roundRect">
          <a:avLst/>
        </a:prstGeom>
        <a:gradFill rotWithShape="0">
          <a:gsLst>
            <a:gs pos="0">
              <a:schemeClr val="accent2">
                <a:hueOff val="-1912890"/>
                <a:satOff val="1692"/>
                <a:lumOff val="3007"/>
                <a:alphaOff val="0"/>
                <a:satMod val="103000"/>
                <a:lumMod val="102000"/>
                <a:tint val="94000"/>
              </a:schemeClr>
            </a:gs>
            <a:gs pos="50000">
              <a:schemeClr val="accent2">
                <a:hueOff val="-1912890"/>
                <a:satOff val="1692"/>
                <a:lumOff val="3007"/>
                <a:alphaOff val="0"/>
                <a:satMod val="110000"/>
                <a:lumMod val="100000"/>
                <a:shade val="100000"/>
              </a:schemeClr>
            </a:gs>
            <a:gs pos="100000">
              <a:schemeClr val="accent2">
                <a:hueOff val="-1912890"/>
                <a:satOff val="1692"/>
                <a:lumOff val="30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on untried new theme was to be chosen, it should be consistent from the beginning to the end. Only the relevant events of the story should be joined into an unbreakable union.</a:t>
          </a:r>
        </a:p>
      </dsp:txBody>
      <dsp:txXfrm>
        <a:off x="62712" y="1520573"/>
        <a:ext cx="5058760" cy="1159235"/>
      </dsp:txXfrm>
    </dsp:sp>
    <dsp:sp modelId="{90B0B130-CC3C-4721-AEC3-91CDCDDE4403}">
      <dsp:nvSpPr>
        <dsp:cNvPr id="0" name=""/>
        <dsp:cNvSpPr/>
      </dsp:nvSpPr>
      <dsp:spPr>
        <a:xfrm>
          <a:off x="0" y="2794361"/>
          <a:ext cx="5184184" cy="1284659"/>
        </a:xfrm>
        <a:prstGeom prst="roundRect">
          <a:avLst/>
        </a:prstGeom>
        <a:gradFill rotWithShape="0">
          <a:gsLst>
            <a:gs pos="0">
              <a:schemeClr val="accent2">
                <a:hueOff val="-3825781"/>
                <a:satOff val="3385"/>
                <a:lumOff val="6013"/>
                <a:alphaOff val="0"/>
                <a:satMod val="103000"/>
                <a:lumMod val="102000"/>
                <a:tint val="94000"/>
              </a:schemeClr>
            </a:gs>
            <a:gs pos="50000">
              <a:schemeClr val="accent2">
                <a:hueOff val="-3825781"/>
                <a:satOff val="3385"/>
                <a:lumOff val="6013"/>
                <a:alphaOff val="0"/>
                <a:satMod val="110000"/>
                <a:lumMod val="100000"/>
                <a:shade val="100000"/>
              </a:schemeClr>
            </a:gs>
            <a:gs pos="100000">
              <a:schemeClr val="accent2">
                <a:hueOff val="-3825781"/>
                <a:satOff val="3385"/>
                <a:lumOff val="601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Events repugnant to sight or difficult to believe should be reported epic wise rather than shown on the stage because what is heard is less shocking or incredible than what is seen for the same reason.</a:t>
          </a:r>
        </a:p>
      </dsp:txBody>
      <dsp:txXfrm>
        <a:off x="62712" y="2857073"/>
        <a:ext cx="5058760" cy="1159235"/>
      </dsp:txXfrm>
    </dsp:sp>
    <dsp:sp modelId="{45F968AF-5C03-42D2-B3C9-2B4195F4787A}">
      <dsp:nvSpPr>
        <dsp:cNvPr id="0" name=""/>
        <dsp:cNvSpPr/>
      </dsp:nvSpPr>
      <dsp:spPr>
        <a:xfrm>
          <a:off x="0" y="4130861"/>
          <a:ext cx="5184184" cy="1284659"/>
        </a:xfrm>
        <a:prstGeom prst="roundRect">
          <a:avLst/>
        </a:prstGeom>
        <a:gradFill rotWithShape="0">
          <a:gsLst>
            <a:gs pos="0">
              <a:schemeClr val="accent2">
                <a:hueOff val="-5738671"/>
                <a:satOff val="5077"/>
                <a:lumOff val="9020"/>
                <a:alphaOff val="0"/>
                <a:satMod val="103000"/>
                <a:lumMod val="102000"/>
                <a:tint val="94000"/>
              </a:schemeClr>
            </a:gs>
            <a:gs pos="50000">
              <a:schemeClr val="accent2">
                <a:hueOff val="-5738671"/>
                <a:satOff val="5077"/>
                <a:lumOff val="9020"/>
                <a:alphaOff val="0"/>
                <a:satMod val="110000"/>
                <a:lumMod val="100000"/>
                <a:shade val="100000"/>
              </a:schemeClr>
            </a:gs>
            <a:gs pos="100000">
              <a:schemeClr val="accent2">
                <a:hueOff val="-5738671"/>
                <a:satOff val="5077"/>
                <a:lumOff val="902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 a tragedy constructed on the Greek model it should have chorus, it should from an integral part of the plot so as not disturbed unity of action.</a:t>
          </a:r>
        </a:p>
      </dsp:txBody>
      <dsp:txXfrm>
        <a:off x="62712" y="4193573"/>
        <a:ext cx="5058760" cy="11592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40FF6350-D3CB-4477-BC5E-950F58EACFF5}"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306675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FF6350-D3CB-4477-BC5E-950F58EACFF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410334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FF6350-D3CB-4477-BC5E-950F58EACFF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165980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FF6350-D3CB-4477-BC5E-950F58EACFF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742E8-41B3-4B1D-A266-D39AEE3AEAEF}"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2274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FF6350-D3CB-4477-BC5E-950F58EACFF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281410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0FF6350-D3CB-4477-BC5E-950F58EACFF5}"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402525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0FF6350-D3CB-4477-BC5E-950F58EACFF5}"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15827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6350-D3CB-4477-BC5E-950F58EACFF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55025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6350-D3CB-4477-BC5E-950F58EACFF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259191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6350-D3CB-4477-BC5E-950F58EACFF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201516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F6350-D3CB-4477-BC5E-950F58EACFF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74174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F6350-D3CB-4477-BC5E-950F58EACFF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11799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F6350-D3CB-4477-BC5E-950F58EACFF5}"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71987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F6350-D3CB-4477-BC5E-950F58EACFF5}"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198295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6350-D3CB-4477-BC5E-950F58EACFF5}"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284049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FF6350-D3CB-4477-BC5E-950F58EACFF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339730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FF6350-D3CB-4477-BC5E-950F58EACFF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742E8-41B3-4B1D-A266-D39AEE3AEAEF}" type="slidenum">
              <a:rPr lang="en-US" smtClean="0"/>
              <a:t>‹#›</a:t>
            </a:fld>
            <a:endParaRPr lang="en-US"/>
          </a:p>
        </p:txBody>
      </p:sp>
    </p:spTree>
    <p:extLst>
      <p:ext uri="{BB962C8B-B14F-4D97-AF65-F5344CB8AC3E}">
        <p14:creationId xmlns:p14="http://schemas.microsoft.com/office/powerpoint/2010/main" val="257740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0FF6350-D3CB-4477-BC5E-950F58EACFF5}" type="datetimeFigureOut">
              <a:rPr lang="en-US" smtClean="0"/>
              <a:t>8/3/2023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94742E8-41B3-4B1D-A266-D39AEE3AEAEF}" type="slidenum">
              <a:rPr lang="en-US" smtClean="0"/>
              <a:t>‹#›</a:t>
            </a:fld>
            <a:endParaRPr lang="en-US"/>
          </a:p>
        </p:txBody>
      </p:sp>
    </p:spTree>
    <p:extLst>
      <p:ext uri="{BB962C8B-B14F-4D97-AF65-F5344CB8AC3E}">
        <p14:creationId xmlns:p14="http://schemas.microsoft.com/office/powerpoint/2010/main" val="125065561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36492" y="1132116"/>
            <a:ext cx="4578857" cy="4593770"/>
          </a:xfrm>
        </p:spPr>
        <p:txBody>
          <a:bodyPr wrap="square" anchor="ctr">
            <a:normAutofit/>
          </a:bodyPr>
          <a:lstStyle/>
          <a:p>
            <a:pPr algn="l"/>
            <a:r>
              <a:rPr lang="en-US" sz="5200">
                <a:solidFill>
                  <a:schemeClr val="tx1">
                    <a:lumMod val="85000"/>
                    <a:lumOff val="15000"/>
                  </a:schemeClr>
                </a:solidFill>
              </a:rPr>
              <a:t>Literary Criticism </a:t>
            </a:r>
            <a:br>
              <a:rPr lang="en-US" sz="5200">
                <a:solidFill>
                  <a:schemeClr val="tx1">
                    <a:lumMod val="85000"/>
                    <a:lumOff val="15000"/>
                  </a:schemeClr>
                </a:solidFill>
              </a:rPr>
            </a:br>
            <a:r>
              <a:rPr lang="en-US" sz="5200">
                <a:solidFill>
                  <a:schemeClr val="tx1">
                    <a:lumMod val="85000"/>
                    <a:lumOff val="15000"/>
                  </a:schemeClr>
                </a:solidFill>
              </a:rPr>
              <a:t>(BA-TY)</a:t>
            </a:r>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28650" y="1132115"/>
            <a:ext cx="2718707" cy="4593770"/>
          </a:xfrm>
        </p:spPr>
        <p:txBody>
          <a:bodyPr anchor="ctr">
            <a:normAutofit/>
          </a:bodyPr>
          <a:lstStyle/>
          <a:p>
            <a:pPr algn="l"/>
            <a:r>
              <a:rPr lang="en-US">
                <a:solidFill>
                  <a:srgbClr val="F2F2F2"/>
                </a:solidFill>
              </a:rPr>
              <a:t>Dr. Nirmala S. Padmavat</a:t>
            </a:r>
          </a:p>
          <a:p>
            <a:pPr algn="l"/>
            <a:r>
              <a:rPr lang="en-US">
                <a:solidFill>
                  <a:srgbClr val="F2F2F2"/>
                </a:solidFill>
              </a:rPr>
              <a:t>Director, IQAC</a:t>
            </a:r>
          </a:p>
          <a:p>
            <a:pPr algn="l"/>
            <a:r>
              <a:rPr lang="en-US">
                <a:solidFill>
                  <a:srgbClr val="F2F2F2"/>
                </a:solidFill>
              </a:rPr>
              <a:t>Nutan Mahavidyalaya, Selu</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50829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1015320"/>
            <a:ext cx="2702377" cy="4827361"/>
          </a:xfrm>
        </p:spPr>
        <p:txBody>
          <a:bodyPr anchor="ctr">
            <a:normAutofit/>
          </a:bodyPr>
          <a:lstStyle/>
          <a:p>
            <a:r>
              <a:rPr lang="en-US" sz="3800">
                <a:solidFill>
                  <a:srgbClr val="F2F2F2"/>
                </a:solidFill>
              </a:rPr>
              <a:t>Horace’s Observation on Poetry</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9678" y="1015320"/>
            <a:ext cx="4155622" cy="4827361"/>
          </a:xfrm>
          <a:noFill/>
        </p:spPr>
        <p:txBody>
          <a:bodyPr anchor="ctr">
            <a:normAutofit/>
          </a:bodyPr>
          <a:lstStyle/>
          <a:p>
            <a:pPr lvl="0"/>
            <a:r>
              <a:rPr lang="en-US" sz="1600" b="1" dirty="0">
                <a:solidFill>
                  <a:schemeClr val="tx1">
                    <a:lumMod val="85000"/>
                    <a:lumOff val="15000"/>
                  </a:schemeClr>
                </a:solidFill>
              </a:rPr>
              <a:t>Language of Poetry:</a:t>
            </a:r>
            <a:endParaRPr lang="en-US" sz="1600" dirty="0">
              <a:solidFill>
                <a:schemeClr val="tx1">
                  <a:lumMod val="85000"/>
                  <a:lumOff val="15000"/>
                </a:schemeClr>
              </a:solidFill>
            </a:endParaRPr>
          </a:p>
          <a:p>
            <a:pPr lvl="1"/>
            <a:r>
              <a:rPr lang="en-US" sz="1600" dirty="0">
                <a:solidFill>
                  <a:schemeClr val="tx1">
                    <a:lumMod val="85000"/>
                    <a:lumOff val="15000"/>
                  </a:schemeClr>
                </a:solidFill>
              </a:rPr>
              <a:t>Following Aristotle, Horace also emphasizes the right choice of words and heir effective arrangement in composition. </a:t>
            </a:r>
          </a:p>
          <a:p>
            <a:pPr lvl="1"/>
            <a:r>
              <a:rPr lang="en-US" sz="1600" dirty="0">
                <a:solidFill>
                  <a:schemeClr val="tx1">
                    <a:lumMod val="85000"/>
                    <a:lumOff val="15000"/>
                  </a:schemeClr>
                </a:solidFill>
              </a:rPr>
              <a:t>A poet is free to use both familiar words and new if they fulfil the two requirements of expression clearness and effectiveness.</a:t>
            </a:r>
          </a:p>
          <a:p>
            <a:pPr lvl="1"/>
            <a:r>
              <a:rPr lang="en-US" sz="1600" dirty="0">
                <a:solidFill>
                  <a:schemeClr val="tx1">
                    <a:lumMod val="85000"/>
                    <a:lumOff val="15000"/>
                  </a:schemeClr>
                </a:solidFill>
              </a:rPr>
              <a:t>Horace says that poet is free to choose any kind of words, familiar, new, coined and even archaic, if it satisfies the demands of uses. The poet’s skill lies in making the familiar words appear strange and strange ones familiar. The author must show taste and clear in linking them up their lucid arrangement is the most important for beauty and charm.</a:t>
            </a:r>
          </a:p>
          <a:p>
            <a:endParaRPr lang="en-US" sz="1600" dirty="0">
              <a:solidFill>
                <a:schemeClr val="tx1">
                  <a:lumMod val="85000"/>
                  <a:lumOff val="15000"/>
                </a:schemeClr>
              </a:solidFill>
            </a:endParaRPr>
          </a:p>
        </p:txBody>
      </p:sp>
    </p:spTree>
    <p:extLst>
      <p:ext uri="{BB962C8B-B14F-4D97-AF65-F5344CB8AC3E}">
        <p14:creationId xmlns:p14="http://schemas.microsoft.com/office/powerpoint/2010/main" val="32589945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0E45D7-3EFB-4A88-B5E8-2455BF9AD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73495" y="919503"/>
            <a:ext cx="2159255" cy="5018994"/>
          </a:xfrm>
          <a:noFill/>
        </p:spPr>
        <p:txBody>
          <a:bodyPr anchor="ctr">
            <a:normAutofit/>
          </a:bodyPr>
          <a:lstStyle/>
          <a:p>
            <a:r>
              <a:rPr lang="en-US" sz="2900">
                <a:solidFill>
                  <a:schemeClr val="bg2"/>
                </a:solidFill>
              </a:rPr>
              <a:t>Horace’s Observation on Poetry</a:t>
            </a:r>
          </a:p>
        </p:txBody>
      </p:sp>
      <p:sp useBgFill="1">
        <p:nvSpPr>
          <p:cNvPr id="10" name="Rectangle 9">
            <a:extLst>
              <a:ext uri="{FF2B5EF4-FFF2-40B4-BE49-F238E27FC236}">
                <a16:creationId xmlns:a16="http://schemas.microsoft.com/office/drawing/2014/main" id="{B944AA2D-B0C3-4E81-96B5-9B8858064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099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49" y="919503"/>
            <a:ext cx="4674508" cy="5018995"/>
          </a:xfrm>
        </p:spPr>
        <p:txBody>
          <a:bodyPr anchor="ctr">
            <a:normAutofit/>
          </a:bodyPr>
          <a:lstStyle/>
          <a:p>
            <a:pPr lvl="0"/>
            <a:r>
              <a:rPr lang="en-US" sz="1700" b="1" dirty="0">
                <a:solidFill>
                  <a:schemeClr val="tx1">
                    <a:lumMod val="95000"/>
                  </a:schemeClr>
                </a:solidFill>
              </a:rPr>
              <a:t>Nature and Art:</a:t>
            </a:r>
            <a:endParaRPr lang="en-US" sz="1700" dirty="0">
              <a:solidFill>
                <a:schemeClr val="tx1">
                  <a:lumMod val="95000"/>
                </a:schemeClr>
              </a:solidFill>
            </a:endParaRPr>
          </a:p>
          <a:p>
            <a:pPr lvl="1"/>
            <a:r>
              <a:rPr lang="en-US" sz="1700" dirty="0">
                <a:solidFill>
                  <a:schemeClr val="tx1">
                    <a:lumMod val="95000"/>
                  </a:schemeClr>
                </a:solidFill>
              </a:rPr>
              <a:t>Horace has examined the vexed question of the place of genius and art in the success of a poem. The natural endowment is called nature and training in the literary art is called art. In this context, Horace says that “No one can be a great artist unless he is naturally gifted and unless he undertakes the necessary toil to learn the principles of his craft”. Horace says the both nature and art are indivisible this conclusion is also warranted by Horace’s happy gift of compromise.</a:t>
            </a:r>
          </a:p>
          <a:p>
            <a:endParaRPr lang="en-US" sz="1700" dirty="0">
              <a:solidFill>
                <a:schemeClr val="tx1">
                  <a:lumMod val="95000"/>
                </a:schemeClr>
              </a:solidFill>
            </a:endParaRPr>
          </a:p>
        </p:txBody>
      </p:sp>
    </p:spTree>
    <p:extLst>
      <p:ext uri="{BB962C8B-B14F-4D97-AF65-F5344CB8AC3E}">
        <p14:creationId xmlns:p14="http://schemas.microsoft.com/office/powerpoint/2010/main" val="338002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365125"/>
            <a:ext cx="4988378" cy="1325563"/>
          </a:xfrm>
        </p:spPr>
        <p:txBody>
          <a:bodyPr>
            <a:normAutofit/>
          </a:bodyPr>
          <a:lstStyle/>
          <a:p>
            <a:r>
              <a:rPr lang="en-US" sz="2800" b="1"/>
              <a:t>Horace’s Observations on Drama:</a:t>
            </a:r>
            <a:br>
              <a:rPr lang="en-US" sz="2800"/>
            </a:br>
            <a:endParaRPr lang="en-US" sz="2800"/>
          </a:p>
        </p:txBody>
      </p:sp>
      <p:sp>
        <p:nvSpPr>
          <p:cNvPr id="3" name="Content Placeholder 2"/>
          <p:cNvSpPr>
            <a:spLocks noGrp="1"/>
          </p:cNvSpPr>
          <p:nvPr>
            <p:ph idx="1"/>
          </p:nvPr>
        </p:nvSpPr>
        <p:spPr>
          <a:xfrm>
            <a:off x="3737610" y="1825625"/>
            <a:ext cx="4865914" cy="4351338"/>
          </a:xfrm>
        </p:spPr>
        <p:txBody>
          <a:bodyPr>
            <a:normAutofit/>
          </a:bodyPr>
          <a:lstStyle/>
          <a:p>
            <a:r>
              <a:rPr lang="en-US" dirty="0"/>
              <a:t>Horace’s observations on drama are interesting more for his debt to Aristotle than for anything new he has to say. Horace studies drama broadly under three heads: Plot, Characterization and Style</a:t>
            </a:r>
          </a:p>
        </p:txBody>
      </p:sp>
      <p:pic>
        <p:nvPicPr>
          <p:cNvPr id="11" name="Picture 4">
            <a:extLst>
              <a:ext uri="{FF2B5EF4-FFF2-40B4-BE49-F238E27FC236}">
                <a16:creationId xmlns:a16="http://schemas.microsoft.com/office/drawing/2014/main" id="{D5225D23-C5DC-59D6-490C-4052E84CEF09}"/>
              </a:ext>
            </a:extLst>
          </p:cNvPr>
          <p:cNvPicPr>
            <a:picLocks noChangeAspect="1"/>
          </p:cNvPicPr>
          <p:nvPr/>
        </p:nvPicPr>
        <p:blipFill rotWithShape="1">
          <a:blip r:embed="rId3"/>
          <a:srcRect l="55066" r="18216"/>
          <a:stretch/>
        </p:blipFill>
        <p:spPr>
          <a:xfrm>
            <a:off x="20" y="10"/>
            <a:ext cx="3257530" cy="6857990"/>
          </a:xfrm>
          <a:prstGeom prst="rect">
            <a:avLst/>
          </a:prstGeom>
        </p:spPr>
      </p:pic>
    </p:spTree>
    <p:extLst>
      <p:ext uri="{BB962C8B-B14F-4D97-AF65-F5344CB8AC3E}">
        <p14:creationId xmlns:p14="http://schemas.microsoft.com/office/powerpoint/2010/main" val="406848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61A670-20A0-4167-89EE-1855629F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809" y="0"/>
            <a:ext cx="6093190"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13B6C2D-05BD-4620-B6EF-E1DE1651F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50810"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16" y="640076"/>
            <a:ext cx="2198490" cy="5536882"/>
          </a:xfrm>
        </p:spPr>
        <p:txBody>
          <a:bodyPr anchor="ctr">
            <a:normAutofit/>
          </a:bodyPr>
          <a:lstStyle/>
          <a:p>
            <a:pPr lvl="0"/>
            <a:r>
              <a:rPr lang="en-US" sz="4200" b="1">
                <a:solidFill>
                  <a:schemeClr val="tx1"/>
                </a:solidFill>
              </a:rPr>
              <a:t>Plot</a:t>
            </a:r>
            <a:br>
              <a:rPr lang="en-US" sz="4200">
                <a:solidFill>
                  <a:schemeClr val="tx1"/>
                </a:solidFill>
              </a:rPr>
            </a:br>
            <a:endParaRPr lang="en-US" sz="4200">
              <a:solidFill>
                <a:schemeClr val="tx1"/>
              </a:solidFill>
            </a:endParaRPr>
          </a:p>
        </p:txBody>
      </p:sp>
      <p:graphicFrame>
        <p:nvGraphicFramePr>
          <p:cNvPr id="5" name="Content Placeholder 2">
            <a:extLst>
              <a:ext uri="{FF2B5EF4-FFF2-40B4-BE49-F238E27FC236}">
                <a16:creationId xmlns:a16="http://schemas.microsoft.com/office/drawing/2014/main" id="{CF2FE5FA-0E54-1F97-4E78-86119040688A}"/>
              </a:ext>
            </a:extLst>
          </p:cNvPr>
          <p:cNvGraphicFramePr>
            <a:graphicFrameLocks noGrp="1"/>
          </p:cNvGraphicFramePr>
          <p:nvPr>
            <p:ph idx="1"/>
            <p:extLst>
              <p:ext uri="{D42A27DB-BD31-4B8C-83A1-F6EECF244321}">
                <p14:modId xmlns:p14="http://schemas.microsoft.com/office/powerpoint/2010/main" val="3741124246"/>
              </p:ext>
            </p:extLst>
          </p:nvPr>
        </p:nvGraphicFramePr>
        <p:xfrm>
          <a:off x="3496579" y="640075"/>
          <a:ext cx="5184184"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29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365125"/>
            <a:ext cx="4988378" cy="1325563"/>
          </a:xfrm>
        </p:spPr>
        <p:txBody>
          <a:bodyPr>
            <a:normAutofit/>
          </a:bodyPr>
          <a:lstStyle/>
          <a:p>
            <a:pPr lvl="0"/>
            <a:r>
              <a:rPr lang="en-US" b="1"/>
              <a:t>Characterization</a:t>
            </a:r>
            <a:br>
              <a:rPr lang="en-US"/>
            </a:br>
            <a:endParaRPr lang="en-US" dirty="0"/>
          </a:p>
        </p:txBody>
      </p:sp>
      <p:sp>
        <p:nvSpPr>
          <p:cNvPr id="3" name="Content Placeholder 2"/>
          <p:cNvSpPr>
            <a:spLocks noGrp="1"/>
          </p:cNvSpPr>
          <p:nvPr>
            <p:ph idx="1"/>
          </p:nvPr>
        </p:nvSpPr>
        <p:spPr>
          <a:xfrm>
            <a:off x="3737610" y="1825625"/>
            <a:ext cx="4865914" cy="4351338"/>
          </a:xfrm>
        </p:spPr>
        <p:txBody>
          <a:bodyPr>
            <a:normAutofit/>
          </a:bodyPr>
          <a:lstStyle/>
          <a:p>
            <a:r>
              <a:rPr lang="en-US" sz="2200" dirty="0"/>
              <a:t>In characterization also the dramatist can choose from the ancient Greek legends or invent new characters. If the character is from the ancient Greek legends is should be consistent true to their traditional prototypes. Horace demands truth to life or verisimilitude in a character.</a:t>
            </a:r>
          </a:p>
          <a:p>
            <a:r>
              <a:rPr lang="en-US" sz="2200" dirty="0"/>
              <a:t>A child in a play should behave like a child, young like a young man, a middle aged man like an old man, an old man like an old man.</a:t>
            </a:r>
          </a:p>
          <a:p>
            <a:endParaRPr lang="en-US" sz="2200" dirty="0"/>
          </a:p>
        </p:txBody>
      </p:sp>
      <p:pic>
        <p:nvPicPr>
          <p:cNvPr id="5" name="Picture 4" descr="Piano">
            <a:extLst>
              <a:ext uri="{FF2B5EF4-FFF2-40B4-BE49-F238E27FC236}">
                <a16:creationId xmlns:a16="http://schemas.microsoft.com/office/drawing/2014/main" id="{83CA6C10-35AC-0624-F137-3A9D1458CB2B}"/>
              </a:ext>
            </a:extLst>
          </p:cNvPr>
          <p:cNvPicPr>
            <a:picLocks noChangeAspect="1"/>
          </p:cNvPicPr>
          <p:nvPr/>
        </p:nvPicPr>
        <p:blipFill rotWithShape="1">
          <a:blip r:embed="rId3"/>
          <a:srcRect l="26220" r="42074" b="-1"/>
          <a:stretch/>
        </p:blipFill>
        <p:spPr>
          <a:xfrm>
            <a:off x="20" y="10"/>
            <a:ext cx="3257530" cy="6857990"/>
          </a:xfrm>
          <a:prstGeom prst="rect">
            <a:avLst/>
          </a:prstGeom>
        </p:spPr>
      </p:pic>
    </p:spTree>
    <p:extLst>
      <p:ext uri="{BB962C8B-B14F-4D97-AF65-F5344CB8AC3E}">
        <p14:creationId xmlns:p14="http://schemas.microsoft.com/office/powerpoint/2010/main" val="360885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Large skydiving group mid-air">
            <a:extLst>
              <a:ext uri="{FF2B5EF4-FFF2-40B4-BE49-F238E27FC236}">
                <a16:creationId xmlns:a16="http://schemas.microsoft.com/office/drawing/2014/main" id="{C2DCCE1F-E065-8F92-4A17-B8E24BE51E79}"/>
              </a:ext>
            </a:extLst>
          </p:cNvPr>
          <p:cNvPicPr>
            <a:picLocks noChangeAspect="1"/>
          </p:cNvPicPr>
          <p:nvPr/>
        </p:nvPicPr>
        <p:blipFill rotWithShape="1">
          <a:blip r:embed="rId3"/>
          <a:srcRect l="23108" r="21941"/>
          <a:stretch/>
        </p:blipFill>
        <p:spPr>
          <a:xfrm>
            <a:off x="3477006" y="10"/>
            <a:ext cx="5666994" cy="6857990"/>
          </a:xfrm>
          <a:prstGeom prst="rect">
            <a:avLst/>
          </a:prstGeom>
        </p:spPr>
      </p:pic>
      <p:sp useBgFill="1">
        <p:nvSpPr>
          <p:cNvPr id="9" name="Rectangle 8">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2608620" cy="1325563"/>
          </a:xfrm>
        </p:spPr>
        <p:txBody>
          <a:bodyPr>
            <a:normAutofit/>
          </a:bodyPr>
          <a:lstStyle/>
          <a:p>
            <a:r>
              <a:rPr lang="en-US" sz="3800" b="1"/>
              <a:t>Style</a:t>
            </a:r>
            <a:br>
              <a:rPr lang="en-US" sz="3800"/>
            </a:br>
            <a:endParaRPr lang="en-US" sz="3800"/>
          </a:p>
        </p:txBody>
      </p:sp>
      <p:sp>
        <p:nvSpPr>
          <p:cNvPr id="3" name="Content Placeholder 2"/>
          <p:cNvSpPr>
            <a:spLocks noGrp="1"/>
          </p:cNvSpPr>
          <p:nvPr>
            <p:ph idx="1"/>
          </p:nvPr>
        </p:nvSpPr>
        <p:spPr>
          <a:xfrm>
            <a:off x="628651" y="1825625"/>
            <a:ext cx="2608620" cy="4351338"/>
          </a:xfrm>
        </p:spPr>
        <p:txBody>
          <a:bodyPr>
            <a:normAutofit/>
          </a:bodyPr>
          <a:lstStyle/>
          <a:p>
            <a:r>
              <a:rPr lang="en-US" sz="1500" dirty="0"/>
              <a:t>Horace says that for drama, both tragedy and comedy the iambic meter is most suitable, firstly because it is nearer to the spoken speech and secondly because with every second syllable of it pronounced louder than the first, it could be heard about the din of the audience. Dramatic speech should observe properly; it should suit the character of its sex, its station in life, its circumstances, and its moods.</a:t>
            </a:r>
          </a:p>
        </p:txBody>
      </p:sp>
    </p:spTree>
    <p:extLst>
      <p:ext uri="{BB962C8B-B14F-4D97-AF65-F5344CB8AC3E}">
        <p14:creationId xmlns:p14="http://schemas.microsoft.com/office/powerpoint/2010/main" val="245492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1015320"/>
            <a:ext cx="2702377" cy="4827361"/>
          </a:xfrm>
        </p:spPr>
        <p:txBody>
          <a:bodyPr anchor="ctr">
            <a:normAutofit/>
          </a:bodyPr>
          <a:lstStyle/>
          <a:p>
            <a:r>
              <a:rPr lang="en-US" sz="3800">
                <a:solidFill>
                  <a:srgbClr val="F2F2F2"/>
                </a:solidFill>
              </a:rPr>
              <a:t>Conclusion</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9678" y="1015320"/>
            <a:ext cx="4155622" cy="4827361"/>
          </a:xfrm>
          <a:noFill/>
        </p:spPr>
        <p:txBody>
          <a:bodyPr anchor="ctr">
            <a:normAutofit/>
          </a:bodyPr>
          <a:lstStyle/>
          <a:p>
            <a:r>
              <a:rPr lang="en-US" sz="1600">
                <a:solidFill>
                  <a:schemeClr val="tx1">
                    <a:lumMod val="85000"/>
                    <a:lumOff val="15000"/>
                  </a:schemeClr>
                </a:solidFill>
              </a:rPr>
              <a:t>God will speak differently from a mortal, a man from a woman, an aged man from a heated youth, a prosperous merchant from a poor farmer, a man in grief from a man in joy, an angry fellow from a playful one. In all this Horace closely follows Aristotle</a:t>
            </a:r>
          </a:p>
          <a:p>
            <a:endParaRPr lang="en-US" sz="1600">
              <a:solidFill>
                <a:schemeClr val="tx1">
                  <a:lumMod val="85000"/>
                  <a:lumOff val="15000"/>
                </a:schemeClr>
              </a:solidFill>
            </a:endParaRPr>
          </a:p>
        </p:txBody>
      </p:sp>
    </p:spTree>
    <p:extLst>
      <p:ext uri="{BB962C8B-B14F-4D97-AF65-F5344CB8AC3E}">
        <p14:creationId xmlns:p14="http://schemas.microsoft.com/office/powerpoint/2010/main" val="314056863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B74FE-BF45-2D9D-BC4F-782F8B9D36E9}"/>
              </a:ext>
            </a:extLst>
          </p:cNvPr>
          <p:cNvSpPr>
            <a:spLocks noGrp="1"/>
          </p:cNvSpPr>
          <p:nvPr>
            <p:ph type="title"/>
          </p:nvPr>
        </p:nvSpPr>
        <p:spPr>
          <a:xfrm>
            <a:off x="3936492" y="1132116"/>
            <a:ext cx="4578857" cy="4593770"/>
          </a:xfrm>
        </p:spPr>
        <p:txBody>
          <a:bodyPr vert="horz" wrap="square" lIns="91440" tIns="45720" rIns="91440" bIns="45720" rtlCol="0" anchor="ctr">
            <a:normAutofit/>
          </a:bodyPr>
          <a:lstStyle/>
          <a:p>
            <a:pPr defTabSz="914400"/>
            <a:r>
              <a:rPr lang="en-US" sz="5200" spc="-300">
                <a:solidFill>
                  <a:schemeClr val="tx1">
                    <a:lumMod val="85000"/>
                    <a:lumOff val="15000"/>
                  </a:schemeClr>
                </a:solidFill>
                <a:effectLst>
                  <a:outerShdw blurRad="469900" dist="342900" dir="5400000" sy="-20000" rotWithShape="0">
                    <a:prstClr val="black">
                      <a:alpha val="66000"/>
                    </a:prstClr>
                  </a:outerShdw>
                </a:effectLst>
              </a:rPr>
              <a:t>Thank you!</a:t>
            </a:r>
          </a:p>
        </p:txBody>
      </p:sp>
      <p:sp>
        <p:nvSpPr>
          <p:cNvPr id="9" name="Rectangle 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47058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he Colosseum">
            <a:extLst>
              <a:ext uri="{FF2B5EF4-FFF2-40B4-BE49-F238E27FC236}">
                <a16:creationId xmlns:a16="http://schemas.microsoft.com/office/drawing/2014/main" id="{76CF78C8-8C05-4CA3-19D7-89B3221ADB7F}"/>
              </a:ext>
            </a:extLst>
          </p:cNvPr>
          <p:cNvPicPr>
            <a:picLocks noChangeAspect="1"/>
          </p:cNvPicPr>
          <p:nvPr/>
        </p:nvPicPr>
        <p:blipFill rotWithShape="1">
          <a:blip r:embed="rId3"/>
          <a:srcRect l="15007" r="29835" b="-1"/>
          <a:stretch/>
        </p:blipFill>
        <p:spPr>
          <a:xfrm>
            <a:off x="3477006" y="10"/>
            <a:ext cx="5666994" cy="6857990"/>
          </a:xfrm>
          <a:prstGeom prst="rect">
            <a:avLst/>
          </a:prstGeom>
        </p:spPr>
      </p:pic>
      <p:sp useBgFill="1">
        <p:nvSpPr>
          <p:cNvPr id="9" name="Rectangle 8">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2608620" cy="1325563"/>
          </a:xfrm>
        </p:spPr>
        <p:txBody>
          <a:bodyPr>
            <a:normAutofit/>
          </a:bodyPr>
          <a:lstStyle/>
          <a:p>
            <a:r>
              <a:rPr lang="en-US" sz="3800"/>
              <a:t>Horace</a:t>
            </a:r>
          </a:p>
        </p:txBody>
      </p:sp>
      <p:sp>
        <p:nvSpPr>
          <p:cNvPr id="3" name="Content Placeholder 2"/>
          <p:cNvSpPr>
            <a:spLocks noGrp="1"/>
          </p:cNvSpPr>
          <p:nvPr>
            <p:ph idx="1"/>
          </p:nvPr>
        </p:nvSpPr>
        <p:spPr>
          <a:xfrm>
            <a:off x="628651" y="1825625"/>
            <a:ext cx="2608620" cy="4351338"/>
          </a:xfrm>
        </p:spPr>
        <p:txBody>
          <a:bodyPr>
            <a:normAutofit/>
          </a:bodyPr>
          <a:lstStyle/>
          <a:p>
            <a:r>
              <a:rPr lang="en-US" sz="1700" b="1"/>
              <a:t>Early Life : </a:t>
            </a:r>
            <a:r>
              <a:rPr lang="en-US" sz="1700"/>
              <a:t>Horace is the Roman classicist; he lived in the glorious Augustine age of Rome. This age was the most important age roman literature. There was the eternal battle between the ancients and moderns. Horace madder the large contribution of all the Roman poets, he was the best critic, and of all the roman critics he was the best poet.</a:t>
            </a:r>
          </a:p>
          <a:p>
            <a:endParaRPr lang="en-US" sz="1700"/>
          </a:p>
        </p:txBody>
      </p:sp>
    </p:spTree>
    <p:extLst>
      <p:ext uri="{BB962C8B-B14F-4D97-AF65-F5344CB8AC3E}">
        <p14:creationId xmlns:p14="http://schemas.microsoft.com/office/powerpoint/2010/main" val="428815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lose up of book pages">
            <a:extLst>
              <a:ext uri="{FF2B5EF4-FFF2-40B4-BE49-F238E27FC236}">
                <a16:creationId xmlns:a16="http://schemas.microsoft.com/office/drawing/2014/main" id="{57610189-63B2-B936-F881-88E1FA59A309}"/>
              </a:ext>
            </a:extLst>
          </p:cNvPr>
          <p:cNvPicPr>
            <a:picLocks noChangeAspect="1"/>
          </p:cNvPicPr>
          <p:nvPr/>
        </p:nvPicPr>
        <p:blipFill rotWithShape="1">
          <a:blip r:embed="rId3"/>
          <a:srcRect l="41265" r="20685"/>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dirty="0"/>
              <a:t>Work of Horace</a:t>
            </a:r>
          </a:p>
        </p:txBody>
      </p:sp>
      <p:sp>
        <p:nvSpPr>
          <p:cNvPr id="3" name="Content Placeholder 2"/>
          <p:cNvSpPr>
            <a:spLocks noGrp="1"/>
          </p:cNvSpPr>
          <p:nvPr>
            <p:ph idx="1"/>
          </p:nvPr>
        </p:nvSpPr>
        <p:spPr>
          <a:xfrm>
            <a:off x="840000" y="1825625"/>
            <a:ext cx="4559843" cy="4351338"/>
          </a:xfrm>
        </p:spPr>
        <p:txBody>
          <a:bodyPr>
            <a:normAutofit/>
          </a:bodyPr>
          <a:lstStyle/>
          <a:p>
            <a:r>
              <a:rPr lang="en-US" dirty="0"/>
              <a:t>His works include two books of satires, four books of odes and three books of epistles, the last of which is called the </a:t>
            </a:r>
            <a:r>
              <a:rPr lang="en-US" b="1" i="1" dirty="0"/>
              <a:t>“</a:t>
            </a:r>
            <a:r>
              <a:rPr lang="en-US" b="1" i="1" dirty="0" err="1"/>
              <a:t>Ars</a:t>
            </a:r>
            <a:r>
              <a:rPr lang="en-US" b="1" i="1" dirty="0"/>
              <a:t> </a:t>
            </a:r>
            <a:r>
              <a:rPr lang="en-US" b="1" i="1" dirty="0" err="1"/>
              <a:t>Poetica</a:t>
            </a:r>
            <a:r>
              <a:rPr lang="en-US" b="1" i="1" dirty="0"/>
              <a:t>”</a:t>
            </a:r>
            <a:r>
              <a:rPr lang="en-US" dirty="0"/>
              <a:t> (Art of Poetry). These books can be divided into three divisions:</a:t>
            </a:r>
          </a:p>
          <a:p>
            <a:pPr lvl="1"/>
            <a:r>
              <a:rPr lang="en-US" b="1" dirty="0" err="1"/>
              <a:t>Poesis</a:t>
            </a:r>
            <a:r>
              <a:rPr lang="en-US" b="1" dirty="0"/>
              <a:t> – subject matter</a:t>
            </a:r>
            <a:endParaRPr lang="en-US" dirty="0"/>
          </a:p>
          <a:p>
            <a:pPr lvl="1"/>
            <a:r>
              <a:rPr lang="en-US" b="1" dirty="0" err="1"/>
              <a:t>Poema</a:t>
            </a:r>
            <a:r>
              <a:rPr lang="en-US" b="1" dirty="0"/>
              <a:t> – form</a:t>
            </a:r>
            <a:endParaRPr lang="en-US" dirty="0"/>
          </a:p>
          <a:p>
            <a:pPr lvl="1"/>
            <a:r>
              <a:rPr lang="en-US" b="1" dirty="0" err="1"/>
              <a:t>Poeta</a:t>
            </a:r>
            <a:r>
              <a:rPr lang="en-US" b="1" dirty="0"/>
              <a:t> – poet</a:t>
            </a:r>
            <a:endParaRPr lang="en-US" dirty="0"/>
          </a:p>
          <a:p>
            <a:endParaRPr lang="en-US" dirty="0"/>
          </a:p>
        </p:txBody>
      </p:sp>
    </p:spTree>
    <p:extLst>
      <p:ext uri="{BB962C8B-B14F-4D97-AF65-F5344CB8AC3E}">
        <p14:creationId xmlns:p14="http://schemas.microsoft.com/office/powerpoint/2010/main" val="170152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Books on a shelf">
            <a:extLst>
              <a:ext uri="{FF2B5EF4-FFF2-40B4-BE49-F238E27FC236}">
                <a16:creationId xmlns:a16="http://schemas.microsoft.com/office/drawing/2014/main" id="{382FB7EC-123C-B218-ECC0-2DDDD7620A61}"/>
              </a:ext>
            </a:extLst>
          </p:cNvPr>
          <p:cNvPicPr>
            <a:picLocks noChangeAspect="1"/>
          </p:cNvPicPr>
          <p:nvPr/>
        </p:nvPicPr>
        <p:blipFill rotWithShape="1">
          <a:blip r:embed="rId3"/>
          <a:srcRect l="36011" r="30124" b="-1"/>
          <a:stretch/>
        </p:blipFill>
        <p:spPr>
          <a:xfrm>
            <a:off x="5664708" y="10"/>
            <a:ext cx="3479292" cy="6857990"/>
          </a:xfrm>
          <a:prstGeom prst="rect">
            <a:avLst/>
          </a:prstGeom>
        </p:spPr>
      </p:pic>
      <p:sp useBgFill="1">
        <p:nvSpPr>
          <p:cNvPr id="9" name="Rectangle 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771193" cy="1325563"/>
          </a:xfrm>
        </p:spPr>
        <p:txBody>
          <a:bodyPr>
            <a:normAutofit/>
          </a:bodyPr>
          <a:lstStyle/>
          <a:p>
            <a:r>
              <a:rPr lang="en-US" b="1" dirty="0"/>
              <a:t>His Classicism:</a:t>
            </a:r>
            <a:br>
              <a:rPr lang="en-US" dirty="0"/>
            </a:br>
            <a:endParaRPr lang="en-US" dirty="0"/>
          </a:p>
        </p:txBody>
      </p:sp>
      <p:sp>
        <p:nvSpPr>
          <p:cNvPr id="3" name="Content Placeholder 2"/>
          <p:cNvSpPr>
            <a:spLocks noGrp="1"/>
          </p:cNvSpPr>
          <p:nvPr>
            <p:ph idx="1"/>
          </p:nvPr>
        </p:nvSpPr>
        <p:spPr>
          <a:xfrm>
            <a:off x="840000" y="1825625"/>
            <a:ext cx="4559843" cy="4351338"/>
          </a:xfrm>
        </p:spPr>
        <p:txBody>
          <a:bodyPr>
            <a:normAutofit/>
          </a:bodyPr>
          <a:lstStyle/>
          <a:p>
            <a:r>
              <a:rPr lang="en-US" sz="1700"/>
              <a:t>There were two schools of writing in Horace’s day the old Latin and modern Alexandrian. The old Latin was the native school of Rome and the Alexandrian was popularized Greek’s scholars of Alexandria. Neither the Alexandrian nor the old Latin mode of poetry was adequate for the mighty themes. Only the ancient Greek models were equal to the mighty call the poet had to answer.</a:t>
            </a:r>
          </a:p>
          <a:p>
            <a:r>
              <a:rPr lang="en-US" sz="1700"/>
              <a:t>Hence began a new moment in Roman literature – the revival of the ancient Greek tradition in preference to the Alexandrian and the old Latin. Horace was at one with origin in opting for this revived tradition in roman literature. But while Virgil demonstrated it’s new, found </a:t>
            </a:r>
            <a:r>
              <a:rPr lang="en-US" sz="1700" err="1"/>
              <a:t>splendour</a:t>
            </a:r>
            <a:r>
              <a:rPr lang="en-US" sz="1700"/>
              <a:t> in creative work only.</a:t>
            </a:r>
          </a:p>
        </p:txBody>
      </p:sp>
    </p:spTree>
    <p:extLst>
      <p:ext uri="{BB962C8B-B14F-4D97-AF65-F5344CB8AC3E}">
        <p14:creationId xmlns:p14="http://schemas.microsoft.com/office/powerpoint/2010/main" val="313979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His Classicism:</a:t>
            </a:r>
            <a:br>
              <a:rPr lang="en-US" dirty="0"/>
            </a:br>
            <a:endParaRPr lang="en-US" dirty="0"/>
          </a:p>
        </p:txBody>
      </p:sp>
      <p:graphicFrame>
        <p:nvGraphicFramePr>
          <p:cNvPr id="7" name="Content Placeholder 2">
            <a:extLst>
              <a:ext uri="{FF2B5EF4-FFF2-40B4-BE49-F238E27FC236}">
                <a16:creationId xmlns:a16="http://schemas.microsoft.com/office/drawing/2014/main" id="{9C7CD9BC-56BF-2776-DA60-716FF1C78831}"/>
              </a:ext>
            </a:extLst>
          </p:cNvPr>
          <p:cNvGraphicFramePr>
            <a:graphicFrameLocks noGrp="1"/>
          </p:cNvGraphicFramePr>
          <p:nvPr>
            <p:ph idx="1"/>
            <p:extLst>
              <p:ext uri="{D42A27DB-BD31-4B8C-83A1-F6EECF244321}">
                <p14:modId xmlns:p14="http://schemas.microsoft.com/office/powerpoint/2010/main" val="1064110282"/>
              </p:ext>
            </p:extLst>
          </p:nvPr>
        </p:nvGraphicFramePr>
        <p:xfrm>
          <a:off x="840000" y="1825625"/>
          <a:ext cx="76753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5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365125"/>
            <a:ext cx="4988378" cy="1325563"/>
          </a:xfrm>
        </p:spPr>
        <p:txBody>
          <a:bodyPr>
            <a:normAutofit/>
          </a:bodyPr>
          <a:lstStyle/>
          <a:p>
            <a:r>
              <a:rPr lang="en-US" sz="4100"/>
              <a:t>Horace’s Observation on Poetry</a:t>
            </a:r>
          </a:p>
        </p:txBody>
      </p:sp>
      <p:sp>
        <p:nvSpPr>
          <p:cNvPr id="3" name="Content Placeholder 2"/>
          <p:cNvSpPr>
            <a:spLocks noGrp="1"/>
          </p:cNvSpPr>
          <p:nvPr>
            <p:ph idx="1"/>
          </p:nvPr>
        </p:nvSpPr>
        <p:spPr>
          <a:xfrm>
            <a:off x="3737610" y="1825625"/>
            <a:ext cx="4865914" cy="4351338"/>
          </a:xfrm>
        </p:spPr>
        <p:txBody>
          <a:bodyPr>
            <a:normAutofit/>
          </a:bodyPr>
          <a:lstStyle/>
          <a:p>
            <a:r>
              <a:rPr lang="en-US" sz="1500" dirty="0"/>
              <a:t>In ‘</a:t>
            </a:r>
            <a:r>
              <a:rPr lang="en-US" sz="1500" b="1" dirty="0"/>
              <a:t>Ars Poetica’</a:t>
            </a:r>
            <a:r>
              <a:rPr lang="en-US" sz="1500" dirty="0"/>
              <a:t>, Horace talks about nature, function, subject matters, kinds, language and relative importance of nature and art.</a:t>
            </a:r>
          </a:p>
          <a:p>
            <a:pPr lvl="0"/>
            <a:r>
              <a:rPr lang="en-US" sz="1500" b="1" dirty="0"/>
              <a:t>Nature of Poetry:</a:t>
            </a:r>
            <a:endParaRPr lang="en-US" sz="1500" dirty="0"/>
          </a:p>
          <a:p>
            <a:pPr lvl="1"/>
            <a:r>
              <a:rPr lang="en-US" sz="1500" dirty="0"/>
              <a:t>Horace nowhere calls poetry as a process of imitation like Plato and Aristotle, but he remarks implies the same meaning. Horace says ‘I would advise the well instructed imitator to take his model from life and customs’. To Horace a mere imitation of life is not the whole nature of poetry. Horace suggests that a poet should use fiction and mingle facts with fancy; a poet should add something of his own. Horace says a fiction compose to please should be very near to the truth.</a:t>
            </a:r>
          </a:p>
          <a:p>
            <a:endParaRPr lang="en-US" sz="1500" dirty="0"/>
          </a:p>
        </p:txBody>
      </p:sp>
      <p:pic>
        <p:nvPicPr>
          <p:cNvPr id="5" name="Picture 4" descr="Artistic close-up of the dandelion head with fuzzy overblown hair">
            <a:extLst>
              <a:ext uri="{FF2B5EF4-FFF2-40B4-BE49-F238E27FC236}">
                <a16:creationId xmlns:a16="http://schemas.microsoft.com/office/drawing/2014/main" id="{C4117930-144A-4A74-A9BC-B4DE7AD49C26}"/>
              </a:ext>
            </a:extLst>
          </p:cNvPr>
          <p:cNvPicPr>
            <a:picLocks noChangeAspect="1"/>
          </p:cNvPicPr>
          <p:nvPr/>
        </p:nvPicPr>
        <p:blipFill rotWithShape="1">
          <a:blip r:embed="rId3"/>
          <a:srcRect l="15120" r="58161"/>
          <a:stretch/>
        </p:blipFill>
        <p:spPr>
          <a:xfrm>
            <a:off x="20" y="10"/>
            <a:ext cx="3257530" cy="6857990"/>
          </a:xfrm>
          <a:prstGeom prst="rect">
            <a:avLst/>
          </a:prstGeom>
        </p:spPr>
      </p:pic>
    </p:spTree>
    <p:extLst>
      <p:ext uri="{BB962C8B-B14F-4D97-AF65-F5344CB8AC3E}">
        <p14:creationId xmlns:p14="http://schemas.microsoft.com/office/powerpoint/2010/main" val="308075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365125"/>
            <a:ext cx="4988378" cy="1325563"/>
          </a:xfrm>
        </p:spPr>
        <p:txBody>
          <a:bodyPr>
            <a:normAutofit/>
          </a:bodyPr>
          <a:lstStyle/>
          <a:p>
            <a:r>
              <a:rPr lang="en-US" sz="4100"/>
              <a:t>Horace’s Observation on Poetry</a:t>
            </a:r>
          </a:p>
        </p:txBody>
      </p:sp>
      <p:sp>
        <p:nvSpPr>
          <p:cNvPr id="3" name="Content Placeholder 2"/>
          <p:cNvSpPr>
            <a:spLocks noGrp="1"/>
          </p:cNvSpPr>
          <p:nvPr>
            <p:ph idx="1"/>
          </p:nvPr>
        </p:nvSpPr>
        <p:spPr>
          <a:xfrm>
            <a:off x="3737610" y="1825625"/>
            <a:ext cx="4865914" cy="4351338"/>
          </a:xfrm>
        </p:spPr>
        <p:txBody>
          <a:bodyPr>
            <a:normAutofit/>
          </a:bodyPr>
          <a:lstStyle/>
          <a:p>
            <a:pPr lvl="0"/>
            <a:r>
              <a:rPr lang="en-US" b="1" dirty="0"/>
              <a:t>Function of Poetry: </a:t>
            </a:r>
            <a:endParaRPr lang="en-US" dirty="0"/>
          </a:p>
          <a:p>
            <a:pPr lvl="1"/>
            <a:r>
              <a:rPr lang="en-US" dirty="0"/>
              <a:t>Plato states that teaching is the function of poetry. Aristotle says that pleasure is the end of poetry, but Horace synthesizes the two contradictory approaches of Plato and Aristotle and says: </a:t>
            </a:r>
            <a:r>
              <a:rPr lang="en-US" b="1" dirty="0"/>
              <a:t>“poets desire either to improve or to please, or to unite the agreeable and the profitable”.</a:t>
            </a:r>
            <a:r>
              <a:rPr lang="en-US" dirty="0"/>
              <a:t> According to Horace the great poetry should be both pleasure giving and morally improving. According to Horace poetry should charm the mind. This Horace emphasizes the duel function – the hedonistic as well as the utilitarian.</a:t>
            </a:r>
          </a:p>
          <a:p>
            <a:endParaRPr lang="en-US" dirty="0"/>
          </a:p>
        </p:txBody>
      </p:sp>
      <p:pic>
        <p:nvPicPr>
          <p:cNvPr id="5" name="Picture 4" descr="A calculus formula">
            <a:extLst>
              <a:ext uri="{FF2B5EF4-FFF2-40B4-BE49-F238E27FC236}">
                <a16:creationId xmlns:a16="http://schemas.microsoft.com/office/drawing/2014/main" id="{34DC3ACE-CD83-7997-92EA-6330C038860F}"/>
              </a:ext>
            </a:extLst>
          </p:cNvPr>
          <p:cNvPicPr>
            <a:picLocks noChangeAspect="1"/>
          </p:cNvPicPr>
          <p:nvPr/>
        </p:nvPicPr>
        <p:blipFill rotWithShape="1">
          <a:blip r:embed="rId3"/>
          <a:srcRect l="31125" r="37168" b="-1"/>
          <a:stretch/>
        </p:blipFill>
        <p:spPr>
          <a:xfrm>
            <a:off x="20" y="10"/>
            <a:ext cx="3257530" cy="6857990"/>
          </a:xfrm>
          <a:prstGeom prst="rect">
            <a:avLst/>
          </a:prstGeom>
        </p:spPr>
      </p:pic>
    </p:spTree>
    <p:extLst>
      <p:ext uri="{BB962C8B-B14F-4D97-AF65-F5344CB8AC3E}">
        <p14:creationId xmlns:p14="http://schemas.microsoft.com/office/powerpoint/2010/main" val="214318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1015320"/>
            <a:ext cx="2702377" cy="4827361"/>
          </a:xfrm>
        </p:spPr>
        <p:txBody>
          <a:bodyPr anchor="ctr">
            <a:normAutofit/>
          </a:bodyPr>
          <a:lstStyle/>
          <a:p>
            <a:r>
              <a:rPr lang="en-US" sz="3800">
                <a:solidFill>
                  <a:srgbClr val="F2F2F2"/>
                </a:solidFill>
              </a:rPr>
              <a:t>Horace’s Observation on Poetry</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9678" y="1015320"/>
            <a:ext cx="4155622" cy="4827361"/>
          </a:xfrm>
          <a:noFill/>
        </p:spPr>
        <p:txBody>
          <a:bodyPr anchor="ctr">
            <a:normAutofit/>
          </a:bodyPr>
          <a:lstStyle/>
          <a:p>
            <a:pPr lvl="0"/>
            <a:r>
              <a:rPr lang="en-US" sz="1600" b="1" dirty="0">
                <a:solidFill>
                  <a:schemeClr val="tx1">
                    <a:lumMod val="85000"/>
                    <a:lumOff val="15000"/>
                  </a:schemeClr>
                </a:solidFill>
              </a:rPr>
              <a:t>Subject Matter of Poetry:</a:t>
            </a:r>
            <a:endParaRPr lang="en-US" sz="1600" dirty="0">
              <a:solidFill>
                <a:schemeClr val="tx1">
                  <a:lumMod val="85000"/>
                  <a:lumOff val="15000"/>
                </a:schemeClr>
              </a:solidFill>
            </a:endParaRPr>
          </a:p>
          <a:p>
            <a:pPr lvl="1"/>
            <a:r>
              <a:rPr lang="en-US" sz="1600" dirty="0">
                <a:solidFill>
                  <a:schemeClr val="tx1">
                    <a:lumMod val="85000"/>
                    <a:lumOff val="15000"/>
                  </a:schemeClr>
                </a:solidFill>
              </a:rPr>
              <a:t>Horace has given two observations on the subject matter. He says, </a:t>
            </a:r>
            <a:r>
              <a:rPr lang="en-US" sz="1600" b="1" dirty="0">
                <a:solidFill>
                  <a:schemeClr val="tx1">
                    <a:lumMod val="85000"/>
                    <a:lumOff val="15000"/>
                  </a:schemeClr>
                </a:solidFill>
              </a:rPr>
              <a:t>“Let your theme be what it may, it should be simple and uniform and choose a theme suited to your powers, are authors, and ponder long what weight your shoulders refuse to bear what they can support”.</a:t>
            </a:r>
            <a:endParaRPr lang="en-US" sz="1600" dirty="0">
              <a:solidFill>
                <a:schemeClr val="tx1">
                  <a:lumMod val="85000"/>
                  <a:lumOff val="15000"/>
                </a:schemeClr>
              </a:solidFill>
            </a:endParaRPr>
          </a:p>
          <a:p>
            <a:pPr lvl="1"/>
            <a:r>
              <a:rPr lang="en-US" sz="1600" dirty="0">
                <a:solidFill>
                  <a:schemeClr val="tx1">
                    <a:lumMod val="85000"/>
                    <a:lumOff val="15000"/>
                  </a:schemeClr>
                </a:solidFill>
              </a:rPr>
              <a:t>Horace advocates a simple theme, it means, from familiar material, or from life and custom. Such simple theme can be made graceful by imparting to power of order and connection or skill in craftsmanship. It has to be uniform or one whole it means irrelevant or extraneous matter should not be in hand. Horace says who chooses his subject wisely will find that neither </a:t>
            </a:r>
            <a:r>
              <a:rPr lang="en-US" sz="1600" dirty="0" err="1">
                <a:solidFill>
                  <a:schemeClr val="tx1">
                    <a:lumMod val="85000"/>
                    <a:lumOff val="15000"/>
                  </a:schemeClr>
                </a:solidFill>
              </a:rPr>
              <a:t>neighter</a:t>
            </a:r>
            <a:r>
              <a:rPr lang="en-US" sz="1600" dirty="0">
                <a:solidFill>
                  <a:schemeClr val="tx1">
                    <a:lumMod val="85000"/>
                    <a:lumOff val="15000"/>
                  </a:schemeClr>
                </a:solidFill>
              </a:rPr>
              <a:t> </a:t>
            </a:r>
            <a:r>
              <a:rPr lang="en-US" sz="1600" dirty="0" err="1">
                <a:solidFill>
                  <a:schemeClr val="tx1">
                    <a:lumMod val="85000"/>
                    <a:lumOff val="15000"/>
                  </a:schemeClr>
                </a:solidFill>
              </a:rPr>
              <a:t>woerds</a:t>
            </a:r>
            <a:r>
              <a:rPr lang="en-US" sz="1600" dirty="0">
                <a:solidFill>
                  <a:schemeClr val="tx1">
                    <a:lumMod val="85000"/>
                    <a:lumOff val="15000"/>
                  </a:schemeClr>
                </a:solidFill>
              </a:rPr>
              <a:t> nor lucid arrangement fail him.</a:t>
            </a:r>
          </a:p>
          <a:p>
            <a:endParaRPr lang="en-US" sz="1600" dirty="0">
              <a:solidFill>
                <a:schemeClr val="tx1">
                  <a:lumMod val="85000"/>
                  <a:lumOff val="15000"/>
                </a:schemeClr>
              </a:solidFill>
            </a:endParaRPr>
          </a:p>
        </p:txBody>
      </p:sp>
    </p:spTree>
    <p:extLst>
      <p:ext uri="{BB962C8B-B14F-4D97-AF65-F5344CB8AC3E}">
        <p14:creationId xmlns:p14="http://schemas.microsoft.com/office/powerpoint/2010/main" val="11179511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19C16-B0FB-4DE9-B286-52F764836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1115786"/>
            <a:ext cx="2171735" cy="4626428"/>
          </a:xfrm>
          <a:effectLst/>
        </p:spPr>
        <p:txBody>
          <a:bodyPr anchor="ctr">
            <a:normAutofit/>
          </a:bodyPr>
          <a:lstStyle/>
          <a:p>
            <a:pPr algn="r"/>
            <a:r>
              <a:rPr lang="en-US" sz="2800">
                <a:solidFill>
                  <a:schemeClr val="tx2">
                    <a:lumMod val="75000"/>
                  </a:schemeClr>
                </a:solidFill>
              </a:rPr>
              <a:t>Horace’s Observation on Poetry</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85" y="2032907"/>
            <a:ext cx="0" cy="279218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2984" y="1115786"/>
            <a:ext cx="4749765" cy="4626428"/>
          </a:xfrm>
        </p:spPr>
        <p:txBody>
          <a:bodyPr anchor="ctr">
            <a:normAutofit/>
          </a:bodyPr>
          <a:lstStyle/>
          <a:p>
            <a:pPr lvl="0"/>
            <a:r>
              <a:rPr lang="en-US" sz="1600" b="1">
                <a:solidFill>
                  <a:schemeClr val="tx1">
                    <a:lumMod val="75000"/>
                    <a:lumOff val="25000"/>
                  </a:schemeClr>
                </a:solidFill>
              </a:rPr>
              <a:t>Kinds of Poetry:</a:t>
            </a:r>
            <a:endParaRPr lang="en-US" sz="1600">
              <a:solidFill>
                <a:schemeClr val="tx1">
                  <a:lumMod val="75000"/>
                  <a:lumOff val="25000"/>
                </a:schemeClr>
              </a:solidFill>
            </a:endParaRPr>
          </a:p>
          <a:p>
            <a:pPr lvl="1"/>
            <a:r>
              <a:rPr lang="en-US" sz="1600">
                <a:solidFill>
                  <a:schemeClr val="tx1">
                    <a:lumMod val="75000"/>
                    <a:lumOff val="25000"/>
                  </a:schemeClr>
                </a:solidFill>
              </a:rPr>
              <a:t>Horace believes that poetry has settled kinds and these are based on a meter appropriate to each or the epic. Horace advises the use of the dactylic hexameter because epic deals with high subject.</a:t>
            </a:r>
          </a:p>
          <a:p>
            <a:pPr lvl="1"/>
            <a:r>
              <a:rPr lang="en-US" sz="1600">
                <a:solidFill>
                  <a:schemeClr val="tx1">
                    <a:lumMod val="75000"/>
                    <a:lumOff val="25000"/>
                  </a:schemeClr>
                </a:solidFill>
              </a:rPr>
              <a:t>For the mournful elegy and songs or thanks giving, the elegiac measure or a couplet, of which, the first line is a dactylic hexameter and second a dactylic pentameter. </a:t>
            </a:r>
          </a:p>
          <a:p>
            <a:pPr lvl="1"/>
            <a:r>
              <a:rPr lang="en-US" sz="1600">
                <a:solidFill>
                  <a:schemeClr val="tx1">
                    <a:lumMod val="75000"/>
                    <a:lumOff val="25000"/>
                  </a:schemeClr>
                </a:solidFill>
              </a:rPr>
              <a:t>For tragedy, comedy and satirical works which deal with familiar things, the iambi meter is suitable because it has a conventional ease.</a:t>
            </a:r>
          </a:p>
          <a:p>
            <a:endParaRPr lang="en-US" sz="1600">
              <a:solidFill>
                <a:schemeClr val="tx1">
                  <a:lumMod val="75000"/>
                  <a:lumOff val="25000"/>
                </a:schemeClr>
              </a:solidFill>
            </a:endParaRPr>
          </a:p>
        </p:txBody>
      </p:sp>
    </p:spTree>
    <p:extLst>
      <p:ext uri="{BB962C8B-B14F-4D97-AF65-F5344CB8AC3E}">
        <p14:creationId xmlns:p14="http://schemas.microsoft.com/office/powerpoint/2010/main" val="3991818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TM04033923[[fn=Depth]]</Template>
  <TotalTime>14</TotalTime>
  <Words>1493</Words>
  <Application>Microsoft Office PowerPoint</Application>
  <PresentationFormat>On-screen Show (4:3)</PresentationFormat>
  <Paragraphs>56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Depth</vt:lpstr>
      <vt:lpstr>Literary Criticism  (BA-TY)</vt:lpstr>
      <vt:lpstr>Horace</vt:lpstr>
      <vt:lpstr>Work of Horace</vt:lpstr>
      <vt:lpstr>His Classicism: </vt:lpstr>
      <vt:lpstr>His Classicism: </vt:lpstr>
      <vt:lpstr>Horace’s Observation on Poetry</vt:lpstr>
      <vt:lpstr>Horace’s Observation on Poetry</vt:lpstr>
      <vt:lpstr>Horace’s Observation on Poetry</vt:lpstr>
      <vt:lpstr>Horace’s Observation on Poetry</vt:lpstr>
      <vt:lpstr>Horace’s Observation on Poetry</vt:lpstr>
      <vt:lpstr>Horace’s Observation on Poetry</vt:lpstr>
      <vt:lpstr>Horace’s Observations on Drama: </vt:lpstr>
      <vt:lpstr>Plot </vt:lpstr>
      <vt:lpstr>Characterization </vt:lpstr>
      <vt:lpstr>Style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Criticism  (BA-TY)</dc:title>
  <dc:creator>kishore nakhate</dc:creator>
  <cp:lastModifiedBy>meghana joshi</cp:lastModifiedBy>
  <cp:revision>3</cp:revision>
  <dcterms:created xsi:type="dcterms:W3CDTF">2023-08-03T11:43:01Z</dcterms:created>
  <dcterms:modified xsi:type="dcterms:W3CDTF">2023-08-03T15:06:46Z</dcterms:modified>
</cp:coreProperties>
</file>